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8"/>
    <p:sldMasterId id="2147483687" r:id="rId19"/>
    <p:sldMasterId id="2147483789" r:id="rId20"/>
  </p:sldMasterIdLst>
  <p:notesMasterIdLst>
    <p:notesMasterId r:id="rId100"/>
  </p:notesMasterIdLst>
  <p:handoutMasterIdLst>
    <p:handoutMasterId r:id="rId101"/>
  </p:handoutMasterIdLst>
  <p:sldIdLst>
    <p:sldId id="586" r:id="rId21"/>
    <p:sldId id="766" r:id="rId22"/>
    <p:sldId id="840" r:id="rId23"/>
    <p:sldId id="901" r:id="rId24"/>
    <p:sldId id="834" r:id="rId25"/>
    <p:sldId id="835" r:id="rId26"/>
    <p:sldId id="872" r:id="rId27"/>
    <p:sldId id="873" r:id="rId28"/>
    <p:sldId id="874" r:id="rId29"/>
    <p:sldId id="875" r:id="rId30"/>
    <p:sldId id="876" r:id="rId31"/>
    <p:sldId id="877" r:id="rId32"/>
    <p:sldId id="878" r:id="rId33"/>
    <p:sldId id="836" r:id="rId34"/>
    <p:sldId id="817" r:id="rId35"/>
    <p:sldId id="825" r:id="rId36"/>
    <p:sldId id="827" r:id="rId37"/>
    <p:sldId id="828" r:id="rId38"/>
    <p:sldId id="829" r:id="rId39"/>
    <p:sldId id="767" r:id="rId40"/>
    <p:sldId id="841" r:id="rId41"/>
    <p:sldId id="842" r:id="rId42"/>
    <p:sldId id="843" r:id="rId43"/>
    <p:sldId id="818" r:id="rId44"/>
    <p:sldId id="844" r:id="rId45"/>
    <p:sldId id="819" r:id="rId46"/>
    <p:sldId id="832" r:id="rId47"/>
    <p:sldId id="831" r:id="rId48"/>
    <p:sldId id="838" r:id="rId49"/>
    <p:sldId id="839" r:id="rId50"/>
    <p:sldId id="851" r:id="rId51"/>
    <p:sldId id="830" r:id="rId52"/>
    <p:sldId id="820" r:id="rId53"/>
    <p:sldId id="845" r:id="rId54"/>
    <p:sldId id="846" r:id="rId55"/>
    <p:sldId id="847" r:id="rId56"/>
    <p:sldId id="848" r:id="rId57"/>
    <p:sldId id="849" r:id="rId58"/>
    <p:sldId id="833" r:id="rId59"/>
    <p:sldId id="837" r:id="rId60"/>
    <p:sldId id="826" r:id="rId61"/>
    <p:sldId id="850" r:id="rId62"/>
    <p:sldId id="852" r:id="rId63"/>
    <p:sldId id="853" r:id="rId64"/>
    <p:sldId id="854" r:id="rId65"/>
    <p:sldId id="855" r:id="rId66"/>
    <p:sldId id="858" r:id="rId67"/>
    <p:sldId id="859" r:id="rId68"/>
    <p:sldId id="890" r:id="rId69"/>
    <p:sldId id="856" r:id="rId70"/>
    <p:sldId id="860" r:id="rId71"/>
    <p:sldId id="857" r:id="rId72"/>
    <p:sldId id="862" r:id="rId73"/>
    <p:sldId id="863" r:id="rId74"/>
    <p:sldId id="879" r:id="rId75"/>
    <p:sldId id="880" r:id="rId76"/>
    <p:sldId id="864" r:id="rId77"/>
    <p:sldId id="881" r:id="rId78"/>
    <p:sldId id="882" r:id="rId79"/>
    <p:sldId id="883" r:id="rId80"/>
    <p:sldId id="884" r:id="rId81"/>
    <p:sldId id="885" r:id="rId82"/>
    <p:sldId id="886" r:id="rId83"/>
    <p:sldId id="887" r:id="rId84"/>
    <p:sldId id="888" r:id="rId85"/>
    <p:sldId id="889" r:id="rId86"/>
    <p:sldId id="891" r:id="rId87"/>
    <p:sldId id="892" r:id="rId88"/>
    <p:sldId id="893" r:id="rId89"/>
    <p:sldId id="894" r:id="rId90"/>
    <p:sldId id="895" r:id="rId91"/>
    <p:sldId id="896" r:id="rId92"/>
    <p:sldId id="897" r:id="rId93"/>
    <p:sldId id="898" r:id="rId94"/>
    <p:sldId id="861" r:id="rId95"/>
    <p:sldId id="866" r:id="rId96"/>
    <p:sldId id="867" r:id="rId97"/>
    <p:sldId id="899" r:id="rId98"/>
    <p:sldId id="760" r:id="rId99"/>
  </p:sldIdLst>
  <p:sldSz cx="12192000" cy="6858000"/>
  <p:notesSz cx="7010400" cy="9296400"/>
  <p:defaultTextStyle>
    <a:defPPr>
      <a:defRPr lang="en-US"/>
    </a:defPPr>
    <a:lvl1pPr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1pPr>
    <a:lvl2pPr marL="4572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2pPr>
    <a:lvl3pPr marL="9144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3pPr>
    <a:lvl4pPr marL="13716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4pPr>
    <a:lvl5pPr marL="1828800" algn="l" rtl="0" eaLnBrk="0" fontAlgn="base" hangingPunct="0">
      <a:spcBef>
        <a:spcPct val="20000"/>
      </a:spcBef>
      <a:spcAft>
        <a:spcPct val="0"/>
      </a:spcAft>
      <a:buFont typeface="Wingdings" pitchFamily="2" charset="2"/>
      <a:buChar char="§"/>
      <a:defRPr kern="1200">
        <a:solidFill>
          <a:srgbClr val="000000"/>
        </a:solidFill>
        <a:latin typeface="Arial" charset="0"/>
        <a:ea typeface="宋体" pitchFamily="2" charset="-122"/>
        <a:cs typeface="+mn-cs"/>
      </a:defRPr>
    </a:lvl5pPr>
    <a:lvl6pPr marL="2286000" algn="l" defTabSz="914400" rtl="0" eaLnBrk="1" latinLnBrk="0" hangingPunct="1">
      <a:defRPr kern="1200">
        <a:solidFill>
          <a:srgbClr val="000000"/>
        </a:solidFill>
        <a:latin typeface="Arial" charset="0"/>
        <a:ea typeface="宋体" pitchFamily="2" charset="-122"/>
        <a:cs typeface="+mn-cs"/>
      </a:defRPr>
    </a:lvl6pPr>
    <a:lvl7pPr marL="2743200" algn="l" defTabSz="914400" rtl="0" eaLnBrk="1" latinLnBrk="0" hangingPunct="1">
      <a:defRPr kern="1200">
        <a:solidFill>
          <a:srgbClr val="000000"/>
        </a:solidFill>
        <a:latin typeface="Arial" charset="0"/>
        <a:ea typeface="宋体" pitchFamily="2" charset="-122"/>
        <a:cs typeface="+mn-cs"/>
      </a:defRPr>
    </a:lvl7pPr>
    <a:lvl8pPr marL="3200400" algn="l" defTabSz="914400" rtl="0" eaLnBrk="1" latinLnBrk="0" hangingPunct="1">
      <a:defRPr kern="1200">
        <a:solidFill>
          <a:srgbClr val="000000"/>
        </a:solidFill>
        <a:latin typeface="Arial" charset="0"/>
        <a:ea typeface="宋体" pitchFamily="2" charset="-122"/>
        <a:cs typeface="+mn-cs"/>
      </a:defRPr>
    </a:lvl8pPr>
    <a:lvl9pPr marL="3657600" algn="l" defTabSz="914400" rtl="0" eaLnBrk="1" latinLnBrk="0" hangingPunct="1">
      <a:defRPr kern="1200">
        <a:solidFill>
          <a:srgbClr val="0000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4207" userDrawn="1">
          <p15:clr>
            <a:srgbClr val="A4A3A4"/>
          </p15:clr>
        </p15:guide>
        <p15:guide id="3" orient="horz" pos="1200" userDrawn="1">
          <p15:clr>
            <a:srgbClr val="A4A3A4"/>
          </p15:clr>
        </p15:guide>
        <p15:guide id="4" orient="horz" pos="1488" userDrawn="1">
          <p15:clr>
            <a:srgbClr val="A4A3A4"/>
          </p15:clr>
        </p15:guide>
        <p15:guide id="5" pos="3840" userDrawn="1">
          <p15:clr>
            <a:srgbClr val="A4A3A4"/>
          </p15:clr>
        </p15:guide>
        <p15:guide id="6" pos="400" userDrawn="1">
          <p15:clr>
            <a:srgbClr val="A4A3A4"/>
          </p15:clr>
        </p15:guide>
        <p15:guide id="7" pos="6488" userDrawn="1">
          <p15:clr>
            <a:srgbClr val="A4A3A4"/>
          </p15:clr>
        </p15:guide>
        <p15:guide id="8" pos="8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hiddenSlides="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9900"/>
    <a:srgbClr val="F2F2F2"/>
    <a:srgbClr val="FFFF99"/>
    <a:srgbClr val="33CCCC"/>
    <a:srgbClr val="9999FF"/>
    <a:srgbClr val="CCFF99"/>
    <a:srgbClr val="CCFF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66" autoAdjust="0"/>
  </p:normalViewPr>
  <p:slideViewPr>
    <p:cSldViewPr snapToGrid="0">
      <p:cViewPr varScale="1">
        <p:scale>
          <a:sx n="114" d="100"/>
          <a:sy n="114" d="100"/>
        </p:scale>
        <p:origin x="414" y="114"/>
      </p:cViewPr>
      <p:guideLst>
        <p:guide orient="horz" pos="144"/>
        <p:guide orient="horz" pos="4207"/>
        <p:guide orient="horz" pos="1200"/>
        <p:guide orient="horz" pos="1488"/>
        <p:guide pos="3840"/>
        <p:guide pos="400"/>
        <p:guide pos="6488"/>
        <p:guide pos="85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8" d="100"/>
          <a:sy n="68" d="100"/>
        </p:scale>
        <p:origin x="277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viewProps" Target="viewProps.xml"/><Relationship Id="rId20" Type="http://schemas.openxmlformats.org/officeDocument/2006/relationships/slideMaster" Target="slideMasters/slideMaster3.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customXml" Target="../customXml/item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Master" Target="slideMasters/slideMaster1.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customXml" Target="../customXml/item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2.xml"/><Relationship Id="rId14" Type="http://schemas.openxmlformats.org/officeDocument/2006/relationships/customXml" Target="../customXml/item14.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3" Type="http://schemas.openxmlformats.org/officeDocument/2006/relationships/customXml" Target="../customXml/item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1">
                <a:solidFill>
                  <a:schemeClr val="tx1"/>
                </a:solidFill>
                <a:effectLst/>
                <a:latin typeface="Segoe Semibold" pitchFamily="34" charset="0"/>
                <a:ea typeface="+mn-ea"/>
              </a:defRPr>
            </a:lvl1pPr>
          </a:lstStyle>
          <a:p>
            <a:pPr>
              <a:defRPr/>
            </a:pPr>
            <a:endParaRPr lang="en-US" altLang="zh-CN"/>
          </a:p>
        </p:txBody>
      </p:sp>
      <p:sp>
        <p:nvSpPr>
          <p:cNvPr id="1945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000" b="0">
                <a:solidFill>
                  <a:schemeClr val="tx1"/>
                </a:solidFill>
                <a:effectLst/>
                <a:latin typeface="Segoe" pitchFamily="34" charset="0"/>
                <a:ea typeface="+mn-ea"/>
              </a:defRPr>
            </a:lvl1pPr>
          </a:lstStyle>
          <a:p>
            <a:pPr>
              <a:defRPr/>
            </a:pPr>
            <a:fld id="{3C00779A-D72E-461A-88A9-265974502C49}" type="datetime8">
              <a:rPr lang="zh-CN" altLang="en-US"/>
              <a:pPr>
                <a:defRPr/>
              </a:pPr>
              <a:t>2019年11月29日12时1分</a:t>
            </a:fld>
            <a:endParaRPr lang="en-US" altLang="zh-CN"/>
          </a:p>
        </p:txBody>
      </p:sp>
      <p:sp>
        <p:nvSpPr>
          <p:cNvPr id="19460" name="Rectangle 4"/>
          <p:cNvSpPr>
            <a:spLocks noGrp="1" noChangeArrowheads="1"/>
          </p:cNvSpPr>
          <p:nvPr>
            <p:ph type="ftr" sz="quarter" idx="2"/>
          </p:nvPr>
        </p:nvSpPr>
        <p:spPr bwMode="auto">
          <a:xfrm>
            <a:off x="0" y="8831263"/>
            <a:ext cx="6323013"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19461" name="Rectangle 5"/>
          <p:cNvSpPr>
            <a:spLocks noGrp="1" noChangeArrowheads="1"/>
          </p:cNvSpPr>
          <p:nvPr>
            <p:ph type="sldNum" sz="quarter" idx="3"/>
          </p:nvPr>
        </p:nvSpPr>
        <p:spPr bwMode="auto">
          <a:xfrm>
            <a:off x="6384925" y="8831263"/>
            <a:ext cx="625475" cy="465137"/>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1">
                <a:solidFill>
                  <a:schemeClr val="tx1"/>
                </a:solidFill>
                <a:effectLst/>
                <a:latin typeface="Segoe Semibold" pitchFamily="34" charset="0"/>
                <a:ea typeface="+mn-ea"/>
              </a:defRPr>
            </a:lvl1pPr>
          </a:lstStyle>
          <a:p>
            <a:pPr>
              <a:defRPr/>
            </a:pPr>
            <a:fld id="{FBD3F461-0B59-4E3D-866C-B397F9612D7F}" type="slidenum">
              <a:rPr lang="zh-CN" altLang="en-US"/>
              <a:pPr>
                <a:defRPr/>
              </a:pPr>
              <a:t>‹#›</a:t>
            </a:fld>
            <a:endParaRPr lang="en-US" altLang="zh-CN"/>
          </a:p>
        </p:txBody>
      </p:sp>
    </p:spTree>
    <p:extLst>
      <p:ext uri="{BB962C8B-B14F-4D97-AF65-F5344CB8AC3E}">
        <p14:creationId xmlns:p14="http://schemas.microsoft.com/office/powerpoint/2010/main" val="131951358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280" units="cm"/>
          <inkml:channel name="Y" type="integer" max="720" units="cm"/>
          <inkml:channel name="T" type="integer" max="2.14748E9" units="dev"/>
        </inkml:traceFormat>
        <inkml:channelProperties>
          <inkml:channelProperty channel="X" name="resolution" value="37.75811" units="1/cm"/>
          <inkml:channelProperty channel="Y" name="resolution" value="37.69633" units="1/cm"/>
          <inkml:channelProperty channel="T" name="resolution" value="1" units="1/dev"/>
        </inkml:channelProperties>
      </inkml:inkSource>
      <inkml:timestamp xml:id="ts0" timeString="2019-11-29T01:00:08.824"/>
    </inkml:context>
    <inkml:brush xml:id="br0">
      <inkml:brushProperty name="width" value="0.05292" units="cm"/>
      <inkml:brushProperty name="height" value="0.05292" units="cm"/>
      <inkml:brushProperty name="color" value="#FF0000"/>
    </inkml:brush>
  </inkml:definitions>
  <inkml:trace contextRef="#ctx0" brushRef="#br0">3069 8705 0,'-26'0'0,"26"26"32,-27 27-32,27-26 15,0-1-15,0 1 16,0 25-1,-26-25-15,26-1 16,0 1 0,0 52-16,0-52 15,-27 52-15,27-26 16,0 0-16,-26 26 16,26 1-16,-27-1 15,27 0-15,0 1 16,-26-1-16,26 0 15,-26 1-15,26-27 16,0 26-16,0 1 16,-27-1-16,27-26 15,0 0-15,0 0 16,0 0-16,0 26 16,0-26-1,0 0-15,-26 0 0,26 0 16,0 26-1,0-26-15,0 0 0,-27 0 16,27 0-16,0 0 16,0-27-16,-26 27 15,26 0-15,0 0 16,0 0 0,0-27-16,0 54 0,0-28 15,-27 1-15,1 0 16,26 27-1,0-1-15,0 0 16,0-26-16,0 27 16,0-27-16,0 26 15,0 0-15,0 1 16,0-27 0,0 26-16,0-26 0,0 0 15,0 0-15,0 26 16,0-26-16,0 26 15,0-26-15,0 0 16,0 0-16,0 27 16,0-27-16,0-1 15,0 1-15,26 27 16,-26-54-16,0 54 16,0-54-16,0 53 15,0-26-15,0 27 16,0-27-16,0 26 15,0-26-15,0 0 16,0 0-16,0 0 16,0 26-16,0-26 15,0-27-15,0 27 16,0 0 0,27-26-16,-27-1 15,0 27-15,0-26 16,0-1-16,0 0 15,0 1-15,26-27 16,-26 26 0,0 1-16,0-1 15,0 1 1,27-1-16,-27 1 16,0-1-16,26 1 15,-26 25-15,27-25 16,-27 26-16,0-27 15,26 27-15,-26-26 16,26-1-16,-26 1 16,0-1-1,0 0-15,27 27 16,-27-26 0,0 26-1,0-27 1,0 1-16,26-27 15,-26 26-15,0 1 94,0-1-94,0 1 16,0-1 15,27-26 0,-1 0 16,1 0-31,-1 0-16,27 0 15,-26 0-15,52 0 16,-26 0-16,26 0 16,27 0-16,26 0 15,27 26-15,26 1 16,27 26-16,-53-27 16,52 1-1,27-1-15,1 1 16,-28-1-16,-78-26 15,-1 27-15,0-1 16,-26-26-16,0 27 16,-53-27-16,0 0 15,0 26-15,26-26 16,0 26-16,27-26 16,26 0-16,1 27 15,78-1-15,-52-26 16,-27 27-16,27-27 15,-27 26-15,27-26 16,-26 0-16,-28 0 16,28 0-16,-27 27 15,26-27-15,-26 26 16,52 1-16,-25-1 16,52-26-16,0 53 15,106-53-15,-53 0 16,80 0-16,26 0 15,53 0 1,26 79-16,-53-52 0,54 26 16,-54 0-16,80-27 15,-106 27 1,53 0-16,-80-53 16,1 0-16,-54 0 15,1 0-15,-27 0 16,-26 0-16,-1 0 15,1 26-15,-27-26 16,0 0-16,1 0 16,-1 0-16,-53 27 15,0-27-15,1 26 16,25-26-16,1 0 16,0 0-16,0 0 15,26 0-15,-53 0 16,-26 0-16,26 0 15,27 0-15,-27 0 16,1 0-16,25 0 16,1 0-16,0 0 15,-27 0 1,53 0-16,-26 0 0,0 0 16,-27 0-16,27 0 15,0 0 1,-1 0-16,1 0 0,0 0 15,0 0 1,26 0-16,-53 0 16,1 0-16,-1 0 15,0 0-15,0 0 16,1 0-16,25 0 16,1 0-16,26 0 15,212 0 1,-212 0-16,-52 0 15,25 0-15,1 0 16,0 0-16,-27 0 16,54 0-16,-28 0 15,1 0-15,26 0 16,-26 0-16,26 0 16,-26 0-1,26 0-15,-53-26 0,27-1 16,-27 27-16,1-53 15,-54 53-15,27-52 16,-27 52-16,27-27 16,-26 1-16,25 26 15,1-27-15,0 27 16,0 0-16,-27-26 16,27-1-16,-27 27 15,1-26 1,52 26-16,-26-27 15,53 1-15,-27-1 16,53 1-16,-52 0 16,25-27-16,1 0 15,-27 26-15,-26-26 16,-27 27-16,27-27 16,-26 0-16,-1 27 15,27-27-15,-27 0 16,27 0-16,-26-27 15,25 28-15,1-1 16,0 0-16,-27 0 16,1 0-16,26-27 15,-54 54-15,1-27 16,27 0-16,-27 0 16,0 27-16,0-27 15,26 26-15,-26-25 16,-27 25-16,27 1 15,-26-27-15,-1 26 16,27-26-16,-26 0 16,25 1-16,1-1 15,-26 0-15,26 26 16,-27 1 0,1-1-16,26 1 15,-27-27-15,-26 26 16,26 27-16,1-26 15,-27 0-15,26-1 16,1 1-16,-1-27 16,-26 26-16,27 1 15,-1-27-15,-26 0 16,27 0-16,-1 27 16,1-80-1,-27 53-15,26 0 16,0 0-16,1 0 15,-1 0-15,-26 27 16,0-27-16,27 0 16,-27 0-16,0 27 15,0-27-15,0 26 16,0-26-16,0 27 16,0-27-16,0 26 15,0-26-15,0-26 31,0 26-31,0 0 0,0 0 16,-27-26 0,27 0-16,-53-1 15,53 1-15,-26 26 16,0-26-16,26 26 16,-27-53-16,27 26 15,0-105 1,0 106-16,0 26 15,0 0-15,0-26 16,0 26-16,0 0 16,0 0-16,0 0 15,0 0-15,0 0 16,0 27-16,0-27 16,0 26-16,0 1 15,0-27-15,0 0 16,0 27-1,0-1-15,0-26 16,0 27-16,0-1 16,0-26-16,0 27 15,0-27-15,0 27 16,0-1 0,0 1-16,0-1 15,0-26-15,0 27 31,0-1-31,-26 1 16,26-1-16,0 1 16,0-1-16,-27-25 15,27 25 1,0 1-16,0-1 16,0 1-16,-26-1 15,26 1 1,-27-1-1,27 1-15,-26-1 16,26 1-16,0-1 16,-27 1-1,27 0 1,-26-1 31,26 1-16,-27 26 0,27-27-31,-26 27 16,0-26-16,26-1 31,-27 27-15,27-26 15,-26 26-31,-1-27 16,1 1 15,-1-1-15,1 1-16,-1 26 15,27-26-15,-26 26 16,-1-27-16,1 1 15,0-1 1,-1 27-16,1-26 16,-1 26-16,-26-27 15,0 1-15,27 26 16,-27-27-16,-53 1 16,0 26-16,0-27 15,-52 27-15,-1-52 16,-53 52-16,1-53 15,52 26-15,-53-26 16,27 0 0,106 27-16,-54-27 15,54 26-15,26 1 16,0 0-16,0 26 16,0-27-16,0 1 15,0 26 1,1-27-16,-1 27 15,-27-26-15,1 26 16,-1-27-16,1 1 16,0 26-16,-54-27 15,28 27-15,-54-26 16,-26 26-16,-27 0 16,-53 0-16,-79 0 15,-79 0-15,-53 0 16,-27 0-16,-26 0 15,79 0-15,53 0 16,53 0-16,133 0 16,-27 0-16,79 0 15,53 0-15,0 0 16,27 0-16,-1 0 16,1 0-16,0 0 15,-1 0 1,-26 0-16,27 0 0,0 0 15,-54 0 1,1 0-16,-27 0 16,1 0-16,-28 0 15,-25-53-15,-1 26 16,0 27-16,1 0 16,25-26-16,28 26 15,25 0-15,1 0 16,26 0-16,-26 0 15,0 0-15,-1 0 16,28 0-16,-1 0 16,-27 0-16,-25 0 15,25 0-15,1 0 16,-27-26-16,80-1 16,-80 1-16,1-1 15,-1 1-15,0-1 16,27 27-16,26 0 15,-26 0-15,26 0 16,-26 0-16,-1 0 16,27 0-1,-52 0-15,-1 0 0,-26 0 16,26 0-16,-53 0 16,27 0-1,26 0-15,1 0 16,52 0-16,0 0 15,26 0-15,28 0 16,-1 0-16,0 0 16,-106 0-1,106 0-15,-26 0 16,-1 0-16,-25 0 16,25 0-16,1 0 15,-1 0-15,-25 0 16,-1 0-16,26 0 15,-52 0-15,-27 0 16,53 0-16,-26 0 16,53 0-16,-27 0 15,0 0-15,27 0 16,26 0-16,-53-26 16,53 26-16,-26 0 15,26 0 1,-27 0-16,1 0 0,-27 0 15,27 0-15,-53 0 16,-1 0 0,-25 0-16,25 0 0,1 0 15,0 0 1,52 0-16,1 0 16,-1 0-16,28 0 15,25 0-15,-26 0 16,-79 0-1,79 0-15,-26 0 16,-1 0-16,1 0 16,0 0-16,-1 0 15,-26 0-15,27 0 16,-27 0-16,-26 0 16,26 26-16,-26-26 15,-1 27-15,1-1 16,53-26-1,-27 27-15,27-27 0,-1 26 16,1-26-16,-1 0 16,27 27-16,1-27 15,-28 0-15,1 26 16,-1-26-16,1 0 16,0 26-16,26 1 15,0-27 1,26 26-16,1-26 15,-1 0-15,1 0 16,0 27 0,-1-27-16,1 26 0,-27-26 15,0 0-15,0 0 16,0 27-16,-26-27 16,26 26-16,-27 1 15,1-1-15,-27-26 16,0 27-16,0-27 15,1 26-15,52-26 16,-27 27-16,27-27 16,-26 0-16,53 0 15,-54 26-15,1-26 16,-27 0-16,0 0 16,0 0-16,27 0 15,0 0-15,-54 26 16,54-26-16,-1 0 15,-25 0-15,-1 27 16,-53-27-16,80 0 16,-27 0-16,27 0 15,52 0-15,1 0 16,-1 0 0,27 26-16,-26-26 15,-27 0-15,26 0 16,-26 0-16,0 0 15,1 0-15,-28 0 16,27 0-16,0 0 16,0 0-16,27 0 15,-1 0 1,1 0-16,0 0 141,-1 0-126,1 0-15,-1 0 16,1 0-16,-1 0 15,1 0 1,-1 0 31,1 0-31,-27 0-16,27 0 15,-1 0-15,1 0 16,-1 0-1,1 0 1,-1 0 0,1 0-1,-1 0 1,1 0 31,-1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defTabSz="931863" eaLnBrk="1" hangingPunct="1">
              <a:spcBef>
                <a:spcPct val="0"/>
              </a:spcBef>
              <a:buFontTx/>
              <a:buNone/>
              <a:defRPr sz="1200" b="0">
                <a:solidFill>
                  <a:schemeClr val="tx1"/>
                </a:solidFill>
                <a:effectLst/>
                <a:latin typeface="Times New Roman" pitchFamily="18" charset="0"/>
                <a:ea typeface="+mn-ea"/>
              </a:defRPr>
            </a:lvl1pPr>
          </a:lstStyle>
          <a:p>
            <a:pPr>
              <a:defRPr/>
            </a:pPr>
            <a:endParaRPr lang="en-US" altLang="zh-CN"/>
          </a:p>
        </p:txBody>
      </p:sp>
      <p:sp>
        <p:nvSpPr>
          <p:cNvPr id="2969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4E011D73-ACB8-45F2-B931-6EF2843380DC}" type="datetime8">
              <a:rPr lang="zh-CN" altLang="en-US"/>
              <a:pPr>
                <a:defRPr/>
              </a:pPr>
              <a:t>2019年11月29日12时1分</a:t>
            </a:fld>
            <a:endParaRPr lang="en-US" altLang="zh-CN"/>
          </a:p>
        </p:txBody>
      </p:sp>
      <p:sp>
        <p:nvSpPr>
          <p:cNvPr id="3994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5" tIns="46587" rIns="93175" bIns="4658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9702" name="Rectangle 6"/>
          <p:cNvSpPr>
            <a:spLocks noGrp="1" noChangeArrowheads="1"/>
          </p:cNvSpPr>
          <p:nvPr>
            <p:ph type="ftr" sz="quarter" idx="4"/>
          </p:nvPr>
        </p:nvSpPr>
        <p:spPr bwMode="auto">
          <a:xfrm>
            <a:off x="0" y="8937625"/>
            <a:ext cx="5792788" cy="35718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defTabSz="931863" eaLnBrk="0" hangingPunct="0">
              <a:spcBef>
                <a:spcPct val="0"/>
              </a:spcBef>
              <a:buFontTx/>
              <a:buNone/>
              <a:defRPr sz="800" b="0">
                <a:solidFill>
                  <a:schemeClr val="tx1"/>
                </a:solidFill>
                <a:effectLst/>
                <a:latin typeface="Segoe" pitchFamily="34" charset="0"/>
                <a:ea typeface="+mn-ea"/>
                <a:cs typeface="Arial" charset="0"/>
              </a:defRPr>
            </a:lvl1pPr>
          </a:lstStyle>
          <a:p>
            <a:pPr>
              <a:defRPr/>
            </a:pPr>
            <a:r>
              <a:rPr lang="en-US" altLang="zh-CN"/>
              <a:t>© 2004 Microsoft Corporation. All rights reserved.</a:t>
            </a:r>
          </a:p>
          <a:p>
            <a:pPr>
              <a:defRPr/>
            </a:pPr>
            <a:r>
              <a:rPr lang="en-US" altLang="zh-CN"/>
              <a:t>This presentation is for informational purposes only. Microsoft makes no warranties, express or implied, in this summary.</a:t>
            </a:r>
          </a:p>
        </p:txBody>
      </p:sp>
      <p:sp>
        <p:nvSpPr>
          <p:cNvPr id="29703" name="Rectangle 7"/>
          <p:cNvSpPr>
            <a:spLocks noGrp="1" noChangeArrowheads="1"/>
          </p:cNvSpPr>
          <p:nvPr>
            <p:ph type="sldNum" sz="quarter" idx="5"/>
          </p:nvPr>
        </p:nvSpPr>
        <p:spPr bwMode="auto">
          <a:xfrm>
            <a:off x="5707063" y="8829675"/>
            <a:ext cx="1301750" cy="465138"/>
          </a:xfrm>
          <a:prstGeom prst="rect">
            <a:avLst/>
          </a:prstGeom>
          <a:noFill/>
          <a:ln w="9525">
            <a:noFill/>
            <a:miter lim="800000"/>
            <a:headEnd/>
            <a:tailEnd/>
          </a:ln>
          <a:effectLst/>
        </p:spPr>
        <p:txBody>
          <a:bodyPr vert="horz" wrap="square" lIns="93175" tIns="46587" rIns="93175" bIns="46587" numCol="1" anchor="b" anchorCtr="0" compatLnSpc="1">
            <a:prstTxWarp prst="textNoShape">
              <a:avLst/>
            </a:prstTxWarp>
          </a:bodyPr>
          <a:lstStyle>
            <a:lvl1pPr algn="r" defTabSz="931863" eaLnBrk="1" hangingPunct="1">
              <a:spcBef>
                <a:spcPct val="0"/>
              </a:spcBef>
              <a:buFontTx/>
              <a:buNone/>
              <a:defRPr sz="1200" b="0">
                <a:solidFill>
                  <a:schemeClr val="tx1"/>
                </a:solidFill>
                <a:effectLst/>
                <a:latin typeface="Times New Roman" pitchFamily="18" charset="0"/>
                <a:ea typeface="+mn-ea"/>
              </a:defRPr>
            </a:lvl1pPr>
          </a:lstStyle>
          <a:p>
            <a:pPr>
              <a:defRPr/>
            </a:pPr>
            <a:fld id="{C6EA7359-27D0-4EF3-99E7-169A47A04610}" type="slidenum">
              <a:rPr lang="zh-CN" altLang="en-US"/>
              <a:pPr>
                <a:defRPr/>
              </a:pPr>
              <a:t>‹#›</a:t>
            </a:fld>
            <a:endParaRPr lang="en-US" altLang="zh-CN"/>
          </a:p>
        </p:txBody>
      </p:sp>
    </p:spTree>
    <p:extLst>
      <p:ext uri="{BB962C8B-B14F-4D97-AF65-F5344CB8AC3E}">
        <p14:creationId xmlns:p14="http://schemas.microsoft.com/office/powerpoint/2010/main" val="2529737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p:txBody>
          <a:bodyPr/>
          <a:lstStyle/>
          <a:p>
            <a:pPr>
              <a:defRPr/>
            </a:pPr>
            <a:fld id="{130D5D2C-B423-421A-8DD6-583404CEB802}" type="slidenum">
              <a:rPr lang="zh-CN" altLang="en-US" smtClean="0"/>
              <a:pPr>
                <a:defRPr/>
              </a:pPr>
              <a:t>1</a:t>
            </a:fld>
            <a:endParaRPr lang="en-US" altLang="zh-CN"/>
          </a:p>
        </p:txBody>
      </p:sp>
      <p:sp>
        <p:nvSpPr>
          <p:cNvPr id="40963" name="Rectangle 2"/>
          <p:cNvSpPr>
            <a:spLocks noGrp="1" noRot="1" noChangeAspect="1" noChangeArrowheads="1" noTextEdit="1"/>
          </p:cNvSpPr>
          <p:nvPr>
            <p:ph type="sldImg"/>
          </p:nvPr>
        </p:nvSpPr>
        <p:spPr>
          <a:xfrm>
            <a:off x="406400" y="696913"/>
            <a:ext cx="6197600" cy="3486150"/>
          </a:xfrm>
          <a:ln/>
        </p:spPr>
      </p:sp>
      <p:sp>
        <p:nvSpPr>
          <p:cNvPr id="40964" name="Rectangle 3"/>
          <p:cNvSpPr>
            <a:spLocks noGrp="1" noChangeArrowheads="1"/>
          </p:cNvSpPr>
          <p:nvPr>
            <p:ph type="body" idx="1"/>
          </p:nvPr>
        </p:nvSpPr>
        <p:spPr>
          <a:xfrm>
            <a:off x="700088" y="4414838"/>
            <a:ext cx="5610225"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2433821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70</a:t>
            </a:fld>
            <a:endParaRPr lang="en-US" altLang="zh-CN"/>
          </a:p>
        </p:txBody>
      </p:sp>
    </p:spTree>
    <p:extLst>
      <p:ext uri="{BB962C8B-B14F-4D97-AF65-F5344CB8AC3E}">
        <p14:creationId xmlns:p14="http://schemas.microsoft.com/office/powerpoint/2010/main" val="167916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New Roman" pitchFamily="18" charset="0"/>
                <a:ea typeface="+mn-ea"/>
                <a:cs typeface="+mn-cs"/>
              </a:rPr>
              <a:t>和树的遍历类似，在此，我们希望从图中某一顶点出发访遍图中其余顶点，且使每一个顶点仅被访问一次，这一过程就叫做图的遍历</a:t>
            </a:r>
            <a:r>
              <a:rPr lang="en-US" altLang="zh-CN" sz="1200" b="0" i="0" u="none" strike="noStrike" kern="1200" dirty="0">
                <a:solidFill>
                  <a:schemeClr val="tx1"/>
                </a:solidFill>
                <a:effectLst/>
                <a:latin typeface="Times New Roman" pitchFamily="18" charset="0"/>
                <a:ea typeface="+mn-ea"/>
                <a:cs typeface="+mn-cs"/>
              </a:rPr>
              <a:t>(</a:t>
            </a:r>
            <a:r>
              <a:rPr lang="en-US" altLang="zh-CN" sz="1200" b="0" i="0" u="none" strike="noStrike" kern="1200" dirty="0" err="1">
                <a:solidFill>
                  <a:schemeClr val="tx1"/>
                </a:solidFill>
                <a:effectLst/>
                <a:latin typeface="Times New Roman" pitchFamily="18" charset="0"/>
                <a:ea typeface="+mn-ea"/>
                <a:cs typeface="+mn-cs"/>
              </a:rPr>
              <a:t>TraversingGraph</a:t>
            </a:r>
            <a:r>
              <a:rPr lang="en-US" altLang="zh-CN" sz="1200" b="0" i="0" u="none" strike="noStrike" kern="1200" dirty="0">
                <a:solidFill>
                  <a:schemeClr val="tx1"/>
                </a:solidFill>
                <a:effectLst/>
                <a:latin typeface="Times New Roman" pitchFamily="18" charset="0"/>
                <a:ea typeface="+mn-ea"/>
                <a:cs typeface="+mn-cs"/>
              </a:rPr>
              <a:t>)</a:t>
            </a:r>
            <a:r>
              <a:rPr lang="zh-CN" altLang="en-US" sz="1200" b="0" i="0" u="none" strike="noStrike" kern="1200" dirty="0">
                <a:solidFill>
                  <a:schemeClr val="tx1"/>
                </a:solidFill>
                <a:effectLst/>
                <a:latin typeface="Times New Roman" pitchFamily="18" charset="0"/>
                <a:ea typeface="+mn-ea"/>
                <a:cs typeface="+mn-cs"/>
              </a:rPr>
              <a:t>。如果只访问图的顶点而不关注边的信息，那么图的遍历十分简单，使用一个</a:t>
            </a:r>
            <a:r>
              <a:rPr lang="en-US" altLang="zh-CN" sz="1200" b="0" i="0" u="none" strike="noStrike" kern="1200" dirty="0">
                <a:solidFill>
                  <a:schemeClr val="tx1"/>
                </a:solidFill>
                <a:effectLst/>
                <a:latin typeface="Times New Roman" pitchFamily="18" charset="0"/>
                <a:ea typeface="+mn-ea"/>
                <a:cs typeface="+mn-cs"/>
              </a:rPr>
              <a:t>foreach</a:t>
            </a:r>
            <a:r>
              <a:rPr lang="zh-CN" altLang="en-US" sz="1200" b="0" i="0" u="none" strike="noStrike" kern="1200" dirty="0">
                <a:solidFill>
                  <a:schemeClr val="tx1"/>
                </a:solidFill>
                <a:effectLst/>
                <a:latin typeface="Times New Roman" pitchFamily="18" charset="0"/>
                <a:ea typeface="+mn-ea"/>
                <a:cs typeface="+mn-cs"/>
              </a:rPr>
              <a:t>语句遍历存放顶点信息的数组即可。但如果为了实现特定算法，就需要根据边的信息按照一定顺序进行遍历。图的遍历算法是求解图的连通性问题、拓扑排序和求关键路径等算法的基础。</a:t>
            </a:r>
          </a:p>
          <a:p>
            <a:r>
              <a:rPr lang="zh-CN" altLang="en-US" sz="1200" b="0" i="0" u="none" strike="noStrike" kern="1200" dirty="0">
                <a:solidFill>
                  <a:schemeClr val="tx1"/>
                </a:solidFill>
                <a:effectLst/>
                <a:latin typeface="Times New Roman" pitchFamily="18" charset="0"/>
                <a:ea typeface="+mn-ea"/>
                <a:cs typeface="+mn-cs"/>
              </a:rPr>
              <a:t>图的遍历要比树的遍历复杂得多，由于图的任一顶点都可能和其余顶点相邻接，故在访问了某顶点之后，可能顺着某条边又访问到了已访问过的顶点，因此，在图的遍历过程中，必须记下每个访问过的顶点，以免同一个顶点被访问多次。为此给顶点附设访问标志</a:t>
            </a:r>
            <a:r>
              <a:rPr lang="en-US" altLang="zh-CN" sz="1200" b="0" i="0" u="none" strike="noStrike" kern="1200" dirty="0">
                <a:solidFill>
                  <a:schemeClr val="tx1"/>
                </a:solidFill>
                <a:effectLst/>
                <a:latin typeface="Times New Roman" pitchFamily="18" charset="0"/>
                <a:ea typeface="+mn-ea"/>
                <a:cs typeface="+mn-cs"/>
              </a:rPr>
              <a:t>visited</a:t>
            </a:r>
            <a:r>
              <a:rPr lang="zh-CN" altLang="en-US" sz="1200" b="0" i="0" u="none" strike="noStrike" kern="1200" dirty="0">
                <a:solidFill>
                  <a:schemeClr val="tx1"/>
                </a:solidFill>
                <a:effectLst/>
                <a:latin typeface="Times New Roman" pitchFamily="18" charset="0"/>
                <a:ea typeface="+mn-ea"/>
                <a:cs typeface="+mn-cs"/>
              </a:rPr>
              <a:t>，其初值为</a:t>
            </a:r>
            <a:r>
              <a:rPr lang="en-US" altLang="zh-CN" sz="1200" b="0" i="0" u="none" strike="noStrike" kern="1200" dirty="0">
                <a:solidFill>
                  <a:schemeClr val="tx1"/>
                </a:solidFill>
                <a:effectLst/>
                <a:latin typeface="Times New Roman" pitchFamily="18" charset="0"/>
                <a:ea typeface="+mn-ea"/>
                <a:cs typeface="+mn-cs"/>
              </a:rPr>
              <a:t>false</a:t>
            </a:r>
            <a:r>
              <a:rPr lang="zh-CN" altLang="en-US" sz="1200" b="0" i="0" u="none" strike="noStrike" kern="1200" dirty="0">
                <a:solidFill>
                  <a:schemeClr val="tx1"/>
                </a:solidFill>
                <a:effectLst/>
                <a:latin typeface="Times New Roman" pitchFamily="18" charset="0"/>
                <a:ea typeface="+mn-ea"/>
                <a:cs typeface="+mn-cs"/>
              </a:rPr>
              <a:t>，一旦某个顶点被访问，则其</a:t>
            </a:r>
            <a:r>
              <a:rPr lang="en-US" altLang="zh-CN" sz="1200" b="0" i="0" u="none" strike="noStrike" kern="1200" dirty="0">
                <a:solidFill>
                  <a:schemeClr val="tx1"/>
                </a:solidFill>
                <a:effectLst/>
                <a:latin typeface="Times New Roman" pitchFamily="18" charset="0"/>
                <a:ea typeface="+mn-ea"/>
                <a:cs typeface="+mn-cs"/>
              </a:rPr>
              <a:t>visited</a:t>
            </a:r>
            <a:r>
              <a:rPr lang="zh-CN" altLang="en-US" sz="1200" b="0" i="0" u="none" strike="noStrike" kern="1200" dirty="0">
                <a:solidFill>
                  <a:schemeClr val="tx1"/>
                </a:solidFill>
                <a:effectLst/>
                <a:latin typeface="Times New Roman" pitchFamily="18" charset="0"/>
                <a:ea typeface="+mn-ea"/>
                <a:cs typeface="+mn-cs"/>
              </a:rPr>
              <a:t>标志置为</a:t>
            </a:r>
            <a:r>
              <a:rPr lang="en-US" altLang="zh-CN" sz="1200" b="0" i="0" u="none" strike="noStrike" kern="1200" dirty="0">
                <a:solidFill>
                  <a:schemeClr val="tx1"/>
                </a:solidFill>
                <a:effectLst/>
                <a:latin typeface="Times New Roman" pitchFamily="18" charset="0"/>
                <a:ea typeface="+mn-ea"/>
                <a:cs typeface="+mn-cs"/>
              </a:rPr>
              <a:t>true</a:t>
            </a:r>
            <a:r>
              <a:rPr lang="zh-CN" altLang="en-US" sz="1200" b="0" i="0" u="none" strike="noStrike" kern="1200" dirty="0">
                <a:solidFill>
                  <a:schemeClr val="tx1"/>
                </a:solidFill>
                <a:effectLst/>
                <a:latin typeface="Times New Roman" pitchFamily="18" charset="0"/>
                <a:ea typeface="+mn-ea"/>
                <a:cs typeface="+mn-cs"/>
              </a:rPr>
              <a:t>。</a:t>
            </a:r>
          </a:p>
          <a:p>
            <a:r>
              <a:rPr lang="zh-CN" altLang="en-US" sz="1200" b="0" i="0" u="none" strike="noStrike" kern="1200" dirty="0">
                <a:solidFill>
                  <a:schemeClr val="tx1"/>
                </a:solidFill>
                <a:effectLst/>
                <a:latin typeface="Times New Roman" pitchFamily="18" charset="0"/>
                <a:ea typeface="+mn-ea"/>
                <a:cs typeface="+mn-cs"/>
              </a:rPr>
              <a:t>图的遍历方法有两种：一种是深度优先搜索遍历（</a:t>
            </a:r>
            <a:r>
              <a:rPr lang="en-US" altLang="zh-CN" sz="1200" b="0" i="0" u="none" strike="noStrike" kern="1200" dirty="0">
                <a:solidFill>
                  <a:schemeClr val="tx1"/>
                </a:solidFill>
                <a:effectLst/>
                <a:latin typeface="Times New Roman" pitchFamily="18" charset="0"/>
                <a:ea typeface="+mn-ea"/>
                <a:cs typeface="+mn-cs"/>
              </a:rPr>
              <a:t>Depth-First Search </a:t>
            </a:r>
            <a:r>
              <a:rPr lang="zh-CN" altLang="en-US" sz="1200" b="0" i="0" u="none" strike="noStrike" kern="1200" dirty="0">
                <a:solidFill>
                  <a:schemeClr val="tx1"/>
                </a:solidFill>
                <a:effectLst/>
                <a:latin typeface="Times New Roman" pitchFamily="18" charset="0"/>
                <a:ea typeface="+mn-ea"/>
                <a:cs typeface="+mn-cs"/>
              </a:rPr>
              <a:t>简称</a:t>
            </a:r>
            <a:r>
              <a:rPr lang="en-US" altLang="zh-CN" sz="1200" b="0" i="0" u="none" strike="noStrike" kern="1200" dirty="0">
                <a:solidFill>
                  <a:schemeClr val="tx1"/>
                </a:solidFill>
                <a:effectLst/>
                <a:latin typeface="Times New Roman" pitchFamily="18" charset="0"/>
                <a:ea typeface="+mn-ea"/>
                <a:cs typeface="+mn-cs"/>
              </a:rPr>
              <a:t>DFS</a:t>
            </a:r>
            <a:r>
              <a:rPr lang="zh-CN" altLang="en-US" sz="1200" b="0" i="0" u="none" strike="noStrike" kern="1200" dirty="0">
                <a:solidFill>
                  <a:schemeClr val="tx1"/>
                </a:solidFill>
                <a:effectLst/>
                <a:latin typeface="Times New Roman" pitchFamily="18" charset="0"/>
                <a:ea typeface="+mn-ea"/>
                <a:cs typeface="+mn-cs"/>
              </a:rPr>
              <a:t>）；另一种是广度优先搜索遍历（</a:t>
            </a:r>
            <a:r>
              <a:rPr lang="en-US" altLang="zh-CN" sz="1200" b="0" i="0" u="none" strike="noStrike" kern="1200" dirty="0" err="1">
                <a:solidFill>
                  <a:schemeClr val="tx1"/>
                </a:solidFill>
                <a:effectLst/>
                <a:latin typeface="Times New Roman" pitchFamily="18" charset="0"/>
                <a:ea typeface="+mn-ea"/>
                <a:cs typeface="+mn-cs"/>
              </a:rPr>
              <a:t>Breadth_First</a:t>
            </a:r>
            <a:r>
              <a:rPr lang="en-US" altLang="zh-CN" sz="1200" b="0" i="0" u="none" strike="noStrike" kern="1200" dirty="0">
                <a:solidFill>
                  <a:schemeClr val="tx1"/>
                </a:solidFill>
                <a:effectLst/>
                <a:latin typeface="Times New Roman" pitchFamily="18" charset="0"/>
                <a:ea typeface="+mn-ea"/>
                <a:cs typeface="+mn-cs"/>
              </a:rPr>
              <a:t> Search </a:t>
            </a:r>
            <a:r>
              <a:rPr lang="zh-CN" altLang="en-US" sz="1200" b="0" i="0" u="none" strike="noStrike" kern="1200" dirty="0">
                <a:solidFill>
                  <a:schemeClr val="tx1"/>
                </a:solidFill>
                <a:effectLst/>
                <a:latin typeface="Times New Roman" pitchFamily="18" charset="0"/>
                <a:ea typeface="+mn-ea"/>
                <a:cs typeface="+mn-cs"/>
              </a:rPr>
              <a:t>简称</a:t>
            </a:r>
            <a:r>
              <a:rPr lang="en-US" altLang="zh-CN" sz="1200" b="0" i="0" u="none" strike="noStrike" kern="1200" dirty="0">
                <a:solidFill>
                  <a:schemeClr val="tx1"/>
                </a:solidFill>
                <a:effectLst/>
                <a:latin typeface="Times New Roman" pitchFamily="18" charset="0"/>
                <a:ea typeface="+mn-ea"/>
                <a:cs typeface="+mn-cs"/>
              </a:rPr>
              <a:t>BFS</a:t>
            </a:r>
            <a:r>
              <a:rPr lang="zh-CN" altLang="en-US" sz="1200" b="0" i="0" u="none" strike="noStrike" kern="1200" dirty="0">
                <a:solidFill>
                  <a:schemeClr val="tx1"/>
                </a:solidFill>
                <a:effectLst/>
                <a:latin typeface="Times New Roman" pitchFamily="18" charset="0"/>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73</a:t>
            </a:fld>
            <a:endParaRPr lang="en-US" altLang="zh-CN"/>
          </a:p>
        </p:txBody>
      </p:sp>
    </p:spTree>
    <p:extLst>
      <p:ext uri="{BB962C8B-B14F-4D97-AF65-F5344CB8AC3E}">
        <p14:creationId xmlns:p14="http://schemas.microsoft.com/office/powerpoint/2010/main" val="1998141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定义节点模型；</a:t>
            </a:r>
            <a:endParaRPr lang="en-US" altLang="zh-CN" dirty="0"/>
          </a:p>
          <a:p>
            <a:pPr marL="228600" indent="-228600">
              <a:buAutoNum type="arabicPeriod"/>
            </a:pPr>
            <a:r>
              <a:rPr lang="zh-CN" altLang="en-US" dirty="0"/>
              <a:t>定义二叉树节点添加的方法（每添加一个节点，都应该计算 </a:t>
            </a:r>
            <a:r>
              <a:rPr lang="en-US" altLang="zh-CN" sz="1200" kern="1200" dirty="0">
                <a:solidFill>
                  <a:schemeClr val="tx1"/>
                </a:solidFill>
                <a:latin typeface="+mj-ea"/>
                <a:ea typeface="+mn-ea"/>
                <a:cs typeface="+mn-cs"/>
              </a:rPr>
              <a:t>SS-A-T-00 </a:t>
            </a:r>
            <a:r>
              <a:rPr lang="zh-CN" altLang="en-US" sz="1200" kern="1200" dirty="0">
                <a:solidFill>
                  <a:schemeClr val="tx1"/>
                </a:solidFill>
                <a:latin typeface="+mj-ea"/>
                <a:ea typeface="+mn-ea"/>
                <a:cs typeface="+mn-cs"/>
              </a:rPr>
              <a:t>节点的管理费用收入</a:t>
            </a:r>
            <a:r>
              <a:rPr lang="zh-CN" altLang="en-US" dirty="0"/>
              <a:t>）；</a:t>
            </a:r>
            <a:endParaRPr lang="en-US" altLang="zh-CN" dirty="0"/>
          </a:p>
          <a:p>
            <a:pPr marL="228600" indent="-228600">
              <a:buAutoNum type="arabicPeriod"/>
            </a:pPr>
            <a:r>
              <a:rPr lang="zh-CN" altLang="en-US" dirty="0"/>
              <a:t>定义管理费计算方法；</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76</a:t>
            </a:fld>
            <a:endParaRPr lang="en-US" altLang="zh-CN"/>
          </a:p>
        </p:txBody>
      </p:sp>
    </p:spTree>
    <p:extLst>
      <p:ext uri="{BB962C8B-B14F-4D97-AF65-F5344CB8AC3E}">
        <p14:creationId xmlns:p14="http://schemas.microsoft.com/office/powerpoint/2010/main" val="3591417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欧拉回路关系：要使得一个图形可以一笔画，必须满足如下两个条件</a:t>
            </a:r>
            <a:endParaRPr lang="en-US" altLang="zh-CN" dirty="0"/>
          </a:p>
          <a:p>
            <a:pPr marL="228600" indent="-228600">
              <a:buAutoNum type="arabicPeriod"/>
            </a:pPr>
            <a:r>
              <a:rPr lang="zh-CN" altLang="en-US" dirty="0"/>
              <a:t>图形必须是连通的。 　　</a:t>
            </a:r>
            <a:endParaRPr lang="en-US" altLang="zh-CN" dirty="0"/>
          </a:p>
          <a:p>
            <a:pPr marL="228600" indent="-228600">
              <a:buAutoNum type="arabicPeriod"/>
            </a:pPr>
            <a:r>
              <a:rPr lang="zh-CN" altLang="en-US" dirty="0"/>
              <a:t>途中的“奇点”个数是</a:t>
            </a:r>
            <a:r>
              <a:rPr lang="en-US" altLang="zh-CN" dirty="0"/>
              <a:t>0</a:t>
            </a:r>
            <a:r>
              <a:rPr lang="zh-CN" altLang="en-US" dirty="0"/>
              <a:t>或</a:t>
            </a:r>
            <a:r>
              <a:rPr lang="en-US" altLang="zh-CN" dirty="0"/>
              <a:t>2</a:t>
            </a:r>
            <a:r>
              <a:rPr lang="zh-CN" altLang="en-US" dirty="0"/>
              <a:t>。  </a:t>
            </a:r>
            <a:endParaRPr lang="en-US" altLang="zh-CN" dirty="0"/>
          </a:p>
          <a:p>
            <a:pPr marL="0" indent="0">
              <a:buNone/>
            </a:pPr>
            <a:r>
              <a:rPr lang="zh-CN" altLang="en-US" dirty="0"/>
              <a:t>数学家欧拉找到一笔画的规律是：</a:t>
            </a:r>
            <a:endParaRPr lang="en-US" altLang="zh-CN" dirty="0"/>
          </a:p>
          <a:p>
            <a:pPr marL="228600" indent="-228600">
              <a:buAutoNum type="arabicPeriod"/>
            </a:pPr>
            <a:r>
              <a:rPr lang="zh-CN" altLang="en-US" dirty="0"/>
              <a:t>凡是由偶点组成的连通图，一定可以一笔画成。画时可以把任一偶点为起点，最后一定能以这个点为终点画完此图。</a:t>
            </a:r>
            <a:endParaRPr lang="en-US" altLang="zh-CN" dirty="0"/>
          </a:p>
          <a:p>
            <a:pPr marL="228600" indent="-228600">
              <a:buAutoNum type="arabicPeriod"/>
            </a:pPr>
            <a:r>
              <a:rPr lang="zh-CN" altLang="en-US" dirty="0"/>
              <a:t>凡是只有两个奇点的连通图（其余都为偶点），一定可以一笔画成。画时必须把一个奇点为起点，另一个奇点终点。</a:t>
            </a:r>
            <a:endParaRPr lang="en-US" altLang="zh-CN" dirty="0"/>
          </a:p>
          <a:p>
            <a:pPr marL="228600" indent="-228600">
              <a:buAutoNum type="arabicPeriod"/>
            </a:pPr>
            <a:r>
              <a:rPr lang="zh-CN" altLang="en-US" dirty="0"/>
              <a:t>其他情况的图都不能一笔画出。（有偶数个奇点除以二便可算出此图需几笔画成。）</a:t>
            </a:r>
          </a:p>
          <a:p>
            <a:endParaRPr lang="en-US" altLang="zh-CN" dirty="0"/>
          </a:p>
          <a:p>
            <a:r>
              <a:rPr lang="zh-CN" altLang="en-US" dirty="0"/>
              <a:t>一笔画的奇点和偶点的概念可参考：</a:t>
            </a:r>
            <a:r>
              <a:rPr lang="en-US" altLang="zh-CN" dirty="0"/>
              <a:t>https://wenku.baidu.com/view/21017af50066f5335b8121b6.html</a:t>
            </a:r>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77</a:t>
            </a:fld>
            <a:endParaRPr lang="en-US" altLang="zh-CN"/>
          </a:p>
        </p:txBody>
      </p:sp>
    </p:spTree>
    <p:extLst>
      <p:ext uri="{BB962C8B-B14F-4D97-AF65-F5344CB8AC3E}">
        <p14:creationId xmlns:p14="http://schemas.microsoft.com/office/powerpoint/2010/main" val="698874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406400" y="696913"/>
            <a:ext cx="6197600" cy="3486150"/>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灯片编号占位符 3"/>
          <p:cNvSpPr>
            <a:spLocks noGrp="1"/>
          </p:cNvSpPr>
          <p:nvPr>
            <p:ph type="sldNum" sz="quarter" idx="5"/>
          </p:nvPr>
        </p:nvSpPr>
        <p:spPr/>
        <p:txBody>
          <a:bodyPr/>
          <a:lstStyle/>
          <a:p>
            <a:pPr>
              <a:defRPr/>
            </a:pPr>
            <a:fld id="{7607E330-62EC-4E95-BEAF-1A391E4E93AD}" type="slidenum">
              <a:rPr lang="zh-CN" altLang="en-US" smtClean="0"/>
              <a:pPr>
                <a:defRPr/>
              </a:pPr>
              <a:t>79</a:t>
            </a:fld>
            <a:endParaRPr lang="en-US" altLang="zh-CN"/>
          </a:p>
        </p:txBody>
      </p:sp>
    </p:spTree>
    <p:extLst>
      <p:ext uri="{BB962C8B-B14F-4D97-AF65-F5344CB8AC3E}">
        <p14:creationId xmlns:p14="http://schemas.microsoft.com/office/powerpoint/2010/main" val="928298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A7359-27D0-4EF3-99E7-169A47A04610}" type="slidenum">
              <a:rPr lang="zh-CN" altLang="en-US" smtClean="0"/>
              <a:pPr>
                <a:defRPr/>
              </a:pPr>
              <a:t>2</a:t>
            </a:fld>
            <a:endParaRPr lang="en-US" altLang="zh-CN"/>
          </a:p>
        </p:txBody>
      </p:sp>
    </p:spTree>
    <p:extLst>
      <p:ext uri="{BB962C8B-B14F-4D97-AF65-F5344CB8AC3E}">
        <p14:creationId xmlns:p14="http://schemas.microsoft.com/office/powerpoint/2010/main" val="175390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思维：通过约简、嵌入、转化和仿真等方法，把一个看来困难的问题重新阐释成一个我们知道问题怎样解决的方法；是一种递归思维，是一种并行处理，是一种把代码译成数据又能把数据译成代码，是一种多维分析推广的类型检查方法；是一种采用抽象和分解来控制庞杂的任务或进行巨大复杂系统设计的方法，是基于关注分离的方法（</a:t>
            </a:r>
            <a:r>
              <a:rPr lang="en-US" altLang="zh-CN" dirty="0"/>
              <a:t>SoC</a:t>
            </a:r>
            <a:r>
              <a:rPr lang="zh-CN" altLang="en-US" dirty="0"/>
              <a:t>方法）；是一种选择合适的方式去陈述一个问题，或对一个问题的相关方面建模使其易于处理的思维方法；是按照预防、保护及通过冗余、容错、纠错的方式，并从最坏情况进行系统恢复的一种思维方法；是利用启发式推理寻求解答，也即在不确定情况下的规划、学习和调度的思维方法；是利用海量数据来加快计算，在时间和空间之间，在处理能力和存储容量之间进行折衷的思维方法。</a:t>
            </a:r>
            <a:endParaRPr lang="en-US" altLang="zh-CN" dirty="0"/>
          </a:p>
          <a:p>
            <a:endParaRPr lang="en-US" altLang="zh-CN" dirty="0"/>
          </a:p>
          <a:p>
            <a:r>
              <a:rPr lang="zh-CN" altLang="en-US" sz="1200" b="0" i="0" kern="1200" dirty="0">
                <a:solidFill>
                  <a:schemeClr val="tx1"/>
                </a:solidFill>
                <a:effectLst/>
                <a:latin typeface="Times New Roman" pitchFamily="18" charset="0"/>
                <a:ea typeface="+mn-ea"/>
                <a:cs typeface="+mn-cs"/>
              </a:rPr>
              <a:t>公鸡每只</a:t>
            </a:r>
            <a:r>
              <a:rPr lang="en-US" altLang="zh-CN" sz="1200" b="0" i="0" kern="1200" dirty="0">
                <a:solidFill>
                  <a:schemeClr val="tx1"/>
                </a:solidFill>
                <a:effectLst/>
                <a:latin typeface="Times New Roman" pitchFamily="18" charset="0"/>
                <a:ea typeface="+mn-ea"/>
                <a:cs typeface="+mn-cs"/>
              </a:rPr>
              <a:t>5</a:t>
            </a:r>
            <a:r>
              <a:rPr lang="zh-CN" altLang="en-US" sz="1200" b="0" i="0" kern="1200" dirty="0">
                <a:solidFill>
                  <a:schemeClr val="tx1"/>
                </a:solidFill>
                <a:effectLst/>
                <a:latin typeface="Times New Roman" pitchFamily="18" charset="0"/>
                <a:ea typeface="+mn-ea"/>
                <a:cs typeface="+mn-cs"/>
              </a:rPr>
              <a:t>元，母鸡每只</a:t>
            </a:r>
            <a:r>
              <a:rPr lang="en-US" altLang="zh-CN" sz="1200" b="0" i="0" kern="1200" dirty="0">
                <a:solidFill>
                  <a:schemeClr val="tx1"/>
                </a:solidFill>
                <a:effectLst/>
                <a:latin typeface="Times New Roman" pitchFamily="18" charset="0"/>
                <a:ea typeface="+mn-ea"/>
                <a:cs typeface="+mn-cs"/>
              </a:rPr>
              <a:t>3</a:t>
            </a:r>
            <a:r>
              <a:rPr lang="zh-CN" altLang="en-US" sz="1200" b="0" i="0" kern="1200" dirty="0">
                <a:solidFill>
                  <a:schemeClr val="tx1"/>
                </a:solidFill>
                <a:effectLst/>
                <a:latin typeface="Times New Roman" pitchFamily="18" charset="0"/>
                <a:ea typeface="+mn-ea"/>
                <a:cs typeface="+mn-cs"/>
              </a:rPr>
              <a:t>元，三只小鸡</a:t>
            </a:r>
            <a:r>
              <a:rPr lang="en-US" altLang="zh-CN" sz="1200" b="0" i="0" kern="1200" dirty="0">
                <a:solidFill>
                  <a:schemeClr val="tx1"/>
                </a:solidFill>
                <a:effectLst/>
                <a:latin typeface="Times New Roman" pitchFamily="18" charset="0"/>
                <a:ea typeface="+mn-ea"/>
                <a:cs typeface="+mn-cs"/>
              </a:rPr>
              <a:t>1</a:t>
            </a:r>
            <a:r>
              <a:rPr lang="zh-CN" altLang="en-US" sz="1200" b="0" i="0" kern="1200" dirty="0">
                <a:solidFill>
                  <a:schemeClr val="tx1"/>
                </a:solidFill>
                <a:effectLst/>
                <a:latin typeface="Times New Roman" pitchFamily="18" charset="0"/>
                <a:ea typeface="+mn-ea"/>
                <a:cs typeface="+mn-cs"/>
              </a:rPr>
              <a:t>元，用</a:t>
            </a:r>
            <a:r>
              <a:rPr lang="en-US" altLang="zh-CN" sz="1200" b="0" i="0" kern="1200" dirty="0">
                <a:solidFill>
                  <a:schemeClr val="tx1"/>
                </a:solidFill>
                <a:effectLst/>
                <a:latin typeface="Times New Roman" pitchFamily="18" charset="0"/>
                <a:ea typeface="+mn-ea"/>
                <a:cs typeface="+mn-cs"/>
              </a:rPr>
              <a:t>100</a:t>
            </a:r>
            <a:r>
              <a:rPr lang="zh-CN" altLang="en-US" sz="1200" b="0" i="0" kern="1200" dirty="0">
                <a:solidFill>
                  <a:schemeClr val="tx1"/>
                </a:solidFill>
                <a:effectLst/>
                <a:latin typeface="Times New Roman" pitchFamily="18" charset="0"/>
                <a:ea typeface="+mn-ea"/>
                <a:cs typeface="+mn-cs"/>
              </a:rPr>
              <a:t>元买</a:t>
            </a:r>
            <a:r>
              <a:rPr lang="en-US" altLang="zh-CN" sz="1200" b="0" i="0" kern="1200" dirty="0">
                <a:solidFill>
                  <a:schemeClr val="tx1"/>
                </a:solidFill>
                <a:effectLst/>
                <a:latin typeface="Times New Roman" pitchFamily="18" charset="0"/>
                <a:ea typeface="+mn-ea"/>
                <a:cs typeface="+mn-cs"/>
              </a:rPr>
              <a:t>100</a:t>
            </a:r>
            <a:r>
              <a:rPr lang="zh-CN" altLang="en-US" sz="1200" b="0" i="0" kern="1200" dirty="0">
                <a:solidFill>
                  <a:schemeClr val="tx1"/>
                </a:solidFill>
                <a:effectLst/>
                <a:latin typeface="Times New Roman" pitchFamily="18" charset="0"/>
                <a:ea typeface="+mn-ea"/>
                <a:cs typeface="+mn-cs"/>
              </a:rPr>
              <a:t>只鸡，问公鸡、母鸡、小鸡各多少只？</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5</a:t>
            </a:fld>
            <a:endParaRPr lang="en-US" altLang="zh-CN"/>
          </a:p>
        </p:txBody>
      </p:sp>
    </p:spTree>
    <p:extLst>
      <p:ext uri="{BB962C8B-B14F-4D97-AF65-F5344CB8AC3E}">
        <p14:creationId xmlns:p14="http://schemas.microsoft.com/office/powerpoint/2010/main" val="75385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6</a:t>
            </a:fld>
            <a:endParaRPr lang="en-US" altLang="zh-CN"/>
          </a:p>
        </p:txBody>
      </p:sp>
    </p:spTree>
    <p:extLst>
      <p:ext uri="{BB962C8B-B14F-4D97-AF65-F5344CB8AC3E}">
        <p14:creationId xmlns:p14="http://schemas.microsoft.com/office/powerpoint/2010/main" val="335896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这是构建线性表的基础。基本的操作包括：</a:t>
            </a:r>
            <a:endParaRPr lang="en-US" altLang="zh-CN" dirty="0"/>
          </a:p>
          <a:p>
            <a:r>
              <a:rPr lang="en-US" altLang="zh-CN" sz="1200" b="0" i="0" u="none" strike="noStrike" kern="1200" dirty="0">
                <a:solidFill>
                  <a:schemeClr val="tx1"/>
                </a:solidFill>
                <a:effectLst/>
                <a:latin typeface="Times New Roman" pitchFamily="18" charset="0"/>
                <a:ea typeface="+mn-ea"/>
                <a:cs typeface="+mn-cs"/>
              </a:rPr>
              <a:t>1</a:t>
            </a:r>
            <a:r>
              <a:rPr lang="zh-CN" altLang="en-US" sz="1200" b="0" i="0" u="none" strike="noStrike" kern="1200" dirty="0">
                <a:solidFill>
                  <a:schemeClr val="tx1"/>
                </a:solidFill>
                <a:effectLst/>
                <a:latin typeface="Times New Roman" pitchFamily="18" charset="0"/>
                <a:ea typeface="+mn-ea"/>
                <a:cs typeface="+mn-cs"/>
              </a:rPr>
              <a:t>）将一个集合置为 </a:t>
            </a:r>
            <a:r>
              <a:rPr lang="en-US" altLang="zh-CN" sz="1200" b="0" i="0" u="none" strike="noStrike" kern="1200" dirty="0">
                <a:solidFill>
                  <a:schemeClr val="tx1"/>
                </a:solidFill>
                <a:effectLst/>
                <a:latin typeface="Times New Roman" pitchFamily="18" charset="0"/>
                <a:ea typeface="+mn-ea"/>
                <a:cs typeface="+mn-cs"/>
              </a:rPr>
              <a:t>null</a:t>
            </a:r>
            <a:r>
              <a:rPr lang="zh-CN" altLang="en-US" sz="1200" b="0" i="0" u="none" strike="noStrike" kern="1200" dirty="0">
                <a:solidFill>
                  <a:schemeClr val="tx1"/>
                </a:solidFill>
                <a:effectLst/>
                <a:latin typeface="Times New Roman" pitchFamily="18" charset="0"/>
                <a:ea typeface="+mn-ea"/>
                <a:cs typeface="+mn-cs"/>
              </a:rPr>
              <a:t>；</a:t>
            </a:r>
          </a:p>
          <a:p>
            <a:r>
              <a:rPr lang="en-US" altLang="zh-CN" sz="1200" b="0" i="0" u="none" strike="noStrike" kern="1200" dirty="0">
                <a:solidFill>
                  <a:schemeClr val="tx1"/>
                </a:solidFill>
                <a:effectLst/>
                <a:latin typeface="Times New Roman" pitchFamily="18" charset="0"/>
                <a:ea typeface="+mn-ea"/>
                <a:cs typeface="+mn-cs"/>
              </a:rPr>
              <a:t>2</a:t>
            </a:r>
            <a:r>
              <a:rPr lang="zh-CN" altLang="en-US" sz="1200" b="0" i="0" u="none" strike="noStrike" kern="1200" dirty="0">
                <a:solidFill>
                  <a:schemeClr val="tx1"/>
                </a:solidFill>
                <a:effectLst/>
                <a:latin typeface="Times New Roman" pitchFamily="18" charset="0"/>
                <a:ea typeface="+mn-ea"/>
                <a:cs typeface="+mn-cs"/>
              </a:rPr>
              <a:t>）返回集合的长度，即表中元素个数；</a:t>
            </a:r>
          </a:p>
          <a:p>
            <a:r>
              <a:rPr lang="en-US" altLang="zh-CN" sz="1200" b="0" i="0" u="none" strike="noStrike" kern="1200" dirty="0">
                <a:solidFill>
                  <a:schemeClr val="tx1"/>
                </a:solidFill>
                <a:effectLst/>
                <a:latin typeface="Times New Roman" pitchFamily="18" charset="0"/>
                <a:ea typeface="+mn-ea"/>
                <a:cs typeface="+mn-cs"/>
              </a:rPr>
              <a:t>3</a:t>
            </a:r>
            <a:r>
              <a:rPr lang="zh-CN" altLang="en-US" sz="1200" b="0" i="0" u="none" strike="noStrike" kern="1200" dirty="0">
                <a:solidFill>
                  <a:schemeClr val="tx1"/>
                </a:solidFill>
                <a:effectLst/>
                <a:latin typeface="Times New Roman" pitchFamily="18" charset="0"/>
                <a:ea typeface="+mn-ea"/>
                <a:cs typeface="+mn-cs"/>
              </a:rPr>
              <a:t>）获取集合指定下标的元素；</a:t>
            </a:r>
          </a:p>
          <a:p>
            <a:r>
              <a:rPr lang="en-US" altLang="zh-CN" sz="1200" b="0" i="0" u="none" strike="noStrike" kern="1200" dirty="0">
                <a:solidFill>
                  <a:schemeClr val="tx1"/>
                </a:solidFill>
                <a:effectLst/>
                <a:latin typeface="Times New Roman" pitchFamily="18" charset="0"/>
                <a:ea typeface="+mn-ea"/>
                <a:cs typeface="+mn-cs"/>
              </a:rPr>
              <a:t>4</a:t>
            </a:r>
            <a:r>
              <a:rPr lang="zh-CN" altLang="en-US" sz="1200" b="0" i="0" u="none" strike="noStrike" kern="1200" dirty="0">
                <a:solidFill>
                  <a:schemeClr val="tx1"/>
                </a:solidFill>
                <a:effectLst/>
                <a:latin typeface="Times New Roman" pitchFamily="18" charset="0"/>
                <a:ea typeface="+mn-ea"/>
                <a:cs typeface="+mn-cs"/>
              </a:rPr>
              <a:t>）获取集合指定下标的元素前驱元素；</a:t>
            </a:r>
          </a:p>
          <a:p>
            <a:r>
              <a:rPr lang="en-US" altLang="zh-CN" sz="1200" b="0" i="0" u="none" strike="noStrike" kern="1200" dirty="0">
                <a:solidFill>
                  <a:schemeClr val="tx1"/>
                </a:solidFill>
                <a:effectLst/>
                <a:latin typeface="Times New Roman" pitchFamily="18" charset="0"/>
                <a:ea typeface="+mn-ea"/>
                <a:cs typeface="+mn-cs"/>
              </a:rPr>
              <a:t>5</a:t>
            </a:r>
            <a:r>
              <a:rPr lang="zh-CN" altLang="en-US" sz="1200" b="0" i="0" u="none" strike="noStrike" kern="1200" dirty="0">
                <a:solidFill>
                  <a:schemeClr val="tx1"/>
                </a:solidFill>
                <a:effectLst/>
                <a:latin typeface="Times New Roman" pitchFamily="18" charset="0"/>
                <a:ea typeface="+mn-ea"/>
                <a:cs typeface="+mn-cs"/>
              </a:rPr>
              <a:t>）获取集合指定下标的元素的后继元素；</a:t>
            </a:r>
          </a:p>
          <a:p>
            <a:r>
              <a:rPr lang="en-US" altLang="zh-CN" sz="1200" b="0" i="0" u="none" strike="noStrike" kern="1200" dirty="0">
                <a:solidFill>
                  <a:schemeClr val="tx1"/>
                </a:solidFill>
                <a:effectLst/>
                <a:latin typeface="Times New Roman" pitchFamily="18" charset="0"/>
                <a:ea typeface="+mn-ea"/>
                <a:cs typeface="+mn-cs"/>
              </a:rPr>
              <a:t>6</a:t>
            </a:r>
            <a:r>
              <a:rPr lang="zh-CN" altLang="en-US" sz="1200" b="0" i="0" u="none" strike="noStrike" kern="1200" dirty="0">
                <a:solidFill>
                  <a:schemeClr val="tx1"/>
                </a:solidFill>
                <a:effectLst/>
                <a:latin typeface="Times New Roman" pitchFamily="18" charset="0"/>
                <a:ea typeface="+mn-ea"/>
                <a:cs typeface="+mn-cs"/>
              </a:rPr>
              <a:t>）获取指定元素在集合中的位置（下标）；</a:t>
            </a:r>
          </a:p>
          <a:p>
            <a:r>
              <a:rPr lang="en-US" altLang="zh-CN" sz="1200" b="0" i="0" u="none" strike="noStrike" kern="1200" dirty="0">
                <a:solidFill>
                  <a:schemeClr val="tx1"/>
                </a:solidFill>
                <a:effectLst/>
                <a:latin typeface="Times New Roman" pitchFamily="18" charset="0"/>
                <a:ea typeface="+mn-ea"/>
                <a:cs typeface="+mn-cs"/>
              </a:rPr>
              <a:t>7</a:t>
            </a:r>
            <a:r>
              <a:rPr lang="zh-CN" altLang="en-US" sz="1200" b="0" i="0" u="none" strike="noStrike" kern="1200" dirty="0">
                <a:solidFill>
                  <a:schemeClr val="tx1"/>
                </a:solidFill>
                <a:effectLst/>
                <a:latin typeface="Times New Roman" pitchFamily="18" charset="0"/>
                <a:ea typeface="+mn-ea"/>
                <a:cs typeface="+mn-cs"/>
              </a:rPr>
              <a:t>）在指定位置（下标）中插入一个新的元素，将原占据位置（下标）的元素及后面的元素都向后推一个位置；</a:t>
            </a:r>
          </a:p>
          <a:p>
            <a:r>
              <a:rPr lang="en-US" altLang="zh-CN" sz="1200" b="0" i="0" u="none" strike="noStrike" kern="1200" dirty="0">
                <a:solidFill>
                  <a:schemeClr val="tx1"/>
                </a:solidFill>
                <a:effectLst/>
                <a:latin typeface="Times New Roman" pitchFamily="18" charset="0"/>
                <a:ea typeface="+mn-ea"/>
                <a:cs typeface="+mn-cs"/>
              </a:rPr>
              <a:t>8</a:t>
            </a:r>
            <a:r>
              <a:rPr lang="zh-CN" altLang="en-US" sz="1200" b="0" i="0" u="none" strike="noStrike" kern="1200" dirty="0">
                <a:solidFill>
                  <a:schemeClr val="tx1"/>
                </a:solidFill>
                <a:effectLst/>
                <a:latin typeface="Times New Roman" pitchFamily="18" charset="0"/>
                <a:ea typeface="+mn-ea"/>
                <a:cs typeface="+mn-cs"/>
              </a:rPr>
              <a:t>）删除指定位置（下标）的元素；</a:t>
            </a:r>
          </a:p>
          <a:p>
            <a:r>
              <a:rPr lang="en-US" altLang="zh-CN" sz="1200" b="0" i="0" u="none" strike="noStrike" kern="1200" dirty="0">
                <a:solidFill>
                  <a:schemeClr val="tx1"/>
                </a:solidFill>
                <a:effectLst/>
                <a:latin typeface="Times New Roman" pitchFamily="18" charset="0"/>
                <a:ea typeface="+mn-ea"/>
                <a:cs typeface="+mn-cs"/>
              </a:rPr>
              <a:t>9</a:t>
            </a:r>
            <a:r>
              <a:rPr lang="zh-CN" altLang="en-US" sz="1200" b="0" i="0" u="none" strike="noStrike" kern="1200" dirty="0">
                <a:solidFill>
                  <a:schemeClr val="tx1"/>
                </a:solidFill>
                <a:effectLst/>
                <a:latin typeface="Times New Roman" pitchFamily="18" charset="0"/>
                <a:ea typeface="+mn-ea"/>
                <a:cs typeface="+mn-cs"/>
              </a:rPr>
              <a:t>）是否是空集合（已经创建集合，但集合里没有数据元素）；</a:t>
            </a:r>
            <a:endParaRPr lang="en-US" altLang="zh-CN" sz="1200" b="0" i="0" u="none" strike="noStrike" kern="1200" dirty="0">
              <a:solidFill>
                <a:schemeClr val="tx1"/>
              </a:solidFill>
              <a:effectLst/>
              <a:latin typeface="Times New Roman" pitchFamily="18" charset="0"/>
              <a:ea typeface="+mn-ea"/>
              <a:cs typeface="+mn-cs"/>
            </a:endParaRPr>
          </a:p>
          <a:p>
            <a:r>
              <a:rPr lang="en-US" altLang="zh-CN" sz="1200" b="0" i="0" u="none" strike="noStrike" kern="1200" dirty="0">
                <a:solidFill>
                  <a:schemeClr val="tx1"/>
                </a:solidFill>
                <a:effectLst/>
                <a:latin typeface="Times New Roman" pitchFamily="18" charset="0"/>
                <a:ea typeface="+mn-ea"/>
                <a:cs typeface="+mn-cs"/>
              </a:rPr>
              <a:t>10</a:t>
            </a:r>
            <a:r>
              <a:rPr lang="zh-CN" altLang="en-US" sz="1200" b="0" i="0" u="none" strike="noStrike" kern="1200" dirty="0">
                <a:solidFill>
                  <a:schemeClr val="tx1"/>
                </a:solidFill>
                <a:effectLst/>
                <a:latin typeface="Times New Roman" pitchFamily="18" charset="0"/>
                <a:ea typeface="+mn-ea"/>
                <a:cs typeface="+mn-cs"/>
              </a:rPr>
              <a:t>）清除所有元素；</a:t>
            </a:r>
          </a:p>
          <a:p>
            <a:r>
              <a:rPr lang="en-US" altLang="zh-CN" sz="1200" b="0" i="0" u="none" strike="noStrike" kern="1200" dirty="0">
                <a:solidFill>
                  <a:schemeClr val="tx1"/>
                </a:solidFill>
                <a:effectLst/>
                <a:latin typeface="Times New Roman" pitchFamily="18" charset="0"/>
                <a:ea typeface="+mn-ea"/>
                <a:cs typeface="+mn-cs"/>
              </a:rPr>
              <a:t>11</a:t>
            </a:r>
            <a:r>
              <a:rPr lang="zh-CN" altLang="en-US" sz="1200" b="0" i="0" u="none" strike="noStrike" kern="1200" dirty="0">
                <a:solidFill>
                  <a:schemeClr val="tx1"/>
                </a:solidFill>
                <a:effectLst/>
                <a:latin typeface="Times New Roman" pitchFamily="18" charset="0"/>
                <a:ea typeface="+mn-ea"/>
                <a:cs typeface="+mn-cs"/>
              </a:rPr>
              <a:t>）初始化线性表为空；</a:t>
            </a:r>
          </a:p>
          <a:p>
            <a:r>
              <a:rPr lang="en-US" altLang="zh-CN" sz="1200" b="0" i="0" u="none" strike="noStrike" kern="1200" dirty="0">
                <a:solidFill>
                  <a:schemeClr val="tx1"/>
                </a:solidFill>
                <a:effectLst/>
                <a:latin typeface="Times New Roman" pitchFamily="18" charset="0"/>
                <a:ea typeface="+mn-ea"/>
                <a:cs typeface="+mn-cs"/>
              </a:rPr>
              <a:t>12</a:t>
            </a:r>
            <a:r>
              <a:rPr lang="zh-CN" altLang="en-US" sz="1200" b="0" i="0" u="none" strike="noStrike" kern="1200" dirty="0">
                <a:solidFill>
                  <a:schemeClr val="tx1"/>
                </a:solidFill>
                <a:effectLst/>
                <a:latin typeface="Times New Roman" pitchFamily="18" charset="0"/>
                <a:ea typeface="+mn-ea"/>
                <a:cs typeface="+mn-cs"/>
              </a:rPr>
              <a:t>）遍历输出所有元素；</a:t>
            </a:r>
          </a:p>
          <a:p>
            <a:r>
              <a:rPr lang="en-US" altLang="zh-CN" sz="1200" b="0" i="0" u="none" strike="noStrike" kern="1200" dirty="0">
                <a:solidFill>
                  <a:schemeClr val="tx1"/>
                </a:solidFill>
                <a:effectLst/>
                <a:latin typeface="Times New Roman" pitchFamily="18" charset="0"/>
                <a:ea typeface="+mn-ea"/>
                <a:cs typeface="+mn-cs"/>
              </a:rPr>
              <a:t>13</a:t>
            </a:r>
            <a:r>
              <a:rPr lang="zh-CN" altLang="en-US" sz="1200" b="0" i="0" u="none" strike="noStrike" kern="1200" dirty="0">
                <a:solidFill>
                  <a:schemeClr val="tx1"/>
                </a:solidFill>
                <a:effectLst/>
                <a:latin typeface="Times New Roman" pitchFamily="18" charset="0"/>
                <a:ea typeface="+mn-ea"/>
                <a:cs typeface="+mn-cs"/>
              </a:rPr>
              <a:t>）查找并返回元素；</a:t>
            </a:r>
          </a:p>
          <a:p>
            <a:r>
              <a:rPr lang="en-US" altLang="zh-CN" sz="1200" b="0" i="0" u="none" strike="noStrike" kern="1200" dirty="0">
                <a:solidFill>
                  <a:schemeClr val="tx1"/>
                </a:solidFill>
                <a:effectLst/>
                <a:latin typeface="Times New Roman" pitchFamily="18" charset="0"/>
                <a:ea typeface="+mn-ea"/>
                <a:cs typeface="+mn-cs"/>
              </a:rPr>
              <a:t>14</a:t>
            </a:r>
            <a:r>
              <a:rPr lang="zh-CN" altLang="en-US" sz="1200" b="0" i="0" u="none" strike="noStrike" kern="1200" dirty="0">
                <a:solidFill>
                  <a:schemeClr val="tx1"/>
                </a:solidFill>
                <a:effectLst/>
                <a:latin typeface="Times New Roman" pitchFamily="18" charset="0"/>
                <a:ea typeface="+mn-ea"/>
                <a:cs typeface="+mn-cs"/>
              </a:rPr>
              <a:t>）修改元素；</a:t>
            </a:r>
          </a:p>
          <a:p>
            <a:r>
              <a:rPr lang="en-US" altLang="zh-CN" sz="1200" b="0" i="0" u="none" strike="noStrike" kern="1200" dirty="0">
                <a:solidFill>
                  <a:schemeClr val="tx1"/>
                </a:solidFill>
                <a:effectLst/>
                <a:latin typeface="Times New Roman" pitchFamily="18" charset="0"/>
                <a:ea typeface="+mn-ea"/>
                <a:cs typeface="+mn-cs"/>
              </a:rPr>
              <a:t>15</a:t>
            </a:r>
            <a:r>
              <a:rPr lang="zh-CN" altLang="en-US" sz="1200" b="0" i="0" u="none" strike="noStrike" kern="1200" dirty="0">
                <a:solidFill>
                  <a:schemeClr val="tx1"/>
                </a:solidFill>
                <a:effectLst/>
                <a:latin typeface="Times New Roman" pitchFamily="18" charset="0"/>
                <a:ea typeface="+mn-ea"/>
                <a:cs typeface="+mn-cs"/>
              </a:rPr>
              <a:t>）对所有元素重新按给定的条件排序；</a:t>
            </a:r>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15</a:t>
            </a:fld>
            <a:endParaRPr lang="en-US" altLang="zh-CN"/>
          </a:p>
        </p:txBody>
      </p:sp>
    </p:spTree>
    <p:extLst>
      <p:ext uri="{BB962C8B-B14F-4D97-AF65-F5344CB8AC3E}">
        <p14:creationId xmlns:p14="http://schemas.microsoft.com/office/powerpoint/2010/main" val="2308513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要注意理解迭代子的含义。</a:t>
            </a:r>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16</a:t>
            </a:fld>
            <a:endParaRPr lang="en-US" altLang="zh-CN"/>
          </a:p>
        </p:txBody>
      </p:sp>
    </p:spTree>
    <p:extLst>
      <p:ext uri="{BB962C8B-B14F-4D97-AF65-F5344CB8AC3E}">
        <p14:creationId xmlns:p14="http://schemas.microsoft.com/office/powerpoint/2010/main" val="3748819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在上一节理解遍历的情况下，主要理解集合元素的唯一性，</a:t>
            </a:r>
            <a:r>
              <a:rPr lang="zh-CN" altLang="en-US" b="1" dirty="0">
                <a:solidFill>
                  <a:srgbClr val="FF0000"/>
                </a:solidFill>
              </a:rPr>
              <a:t>或者说通过判断对象的相等性排除重复数据元素。</a:t>
            </a:r>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21</a:t>
            </a:fld>
            <a:endParaRPr lang="en-US" altLang="zh-CN"/>
          </a:p>
        </p:txBody>
      </p:sp>
    </p:spTree>
    <p:extLst>
      <p:ext uri="{BB962C8B-B14F-4D97-AF65-F5344CB8AC3E}">
        <p14:creationId xmlns:p14="http://schemas.microsoft.com/office/powerpoint/2010/main" val="2452831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New Roman" pitchFamily="18" charset="0"/>
                <a:ea typeface="+mn-ea"/>
                <a:cs typeface="+mn-cs"/>
              </a:rPr>
              <a:t>链表主要是便于管理长度或数量不确定的数据，相对于数组，链表处理这种数据时比较节省内存。动态语言通常不大需要链表，因为动态语言的解释器帮你管理内存，但当你对空间效率或插入动作的效率有特殊要求时也可在动态语言中使用链表。</a:t>
            </a:r>
          </a:p>
          <a:p>
            <a:r>
              <a:rPr lang="zh-CN" altLang="en-US" sz="1200" b="0" i="0" u="none" strike="noStrike" kern="1200" dirty="0">
                <a:solidFill>
                  <a:schemeClr val="tx1"/>
                </a:solidFill>
                <a:effectLst/>
                <a:latin typeface="Times New Roman" pitchFamily="18" charset="0"/>
                <a:ea typeface="+mn-ea"/>
                <a:cs typeface="+mn-cs"/>
              </a:rPr>
              <a:t>链表常用于在程序中临时存储一组不定长的线性数据。</a:t>
            </a:r>
            <a:br>
              <a:rPr lang="zh-CN" altLang="en-US" sz="1200" b="0" i="0" u="none" strike="noStrike" kern="1200" dirty="0">
                <a:solidFill>
                  <a:schemeClr val="tx1"/>
                </a:solidFill>
                <a:effectLst/>
                <a:latin typeface="Times New Roman" pitchFamily="18" charset="0"/>
                <a:ea typeface="+mn-ea"/>
                <a:cs typeface="+mn-cs"/>
              </a:rPr>
            </a:br>
            <a:r>
              <a:rPr lang="zh-CN" altLang="en-US" sz="1200" b="0" i="0" u="none" strike="noStrike" kern="1200" dirty="0">
                <a:solidFill>
                  <a:schemeClr val="tx1"/>
                </a:solidFill>
                <a:effectLst/>
                <a:latin typeface="Times New Roman" pitchFamily="18" charset="0"/>
                <a:ea typeface="+mn-ea"/>
                <a:cs typeface="+mn-cs"/>
              </a:rPr>
              <a:t>具有这样的特点的数据可以用链表来保存：</a:t>
            </a:r>
            <a:br>
              <a:rPr lang="zh-CN" altLang="en-US" sz="1200" b="0" i="0" u="none" strike="noStrike" kern="1200" dirty="0">
                <a:solidFill>
                  <a:schemeClr val="tx1"/>
                </a:solidFill>
                <a:effectLst/>
                <a:latin typeface="Times New Roman" pitchFamily="18" charset="0"/>
                <a:ea typeface="+mn-ea"/>
                <a:cs typeface="+mn-cs"/>
              </a:rPr>
            </a:br>
            <a:r>
              <a:rPr lang="en-US" altLang="zh-CN" sz="1200" b="0" i="0" u="none" strike="noStrike" kern="1200" dirty="0">
                <a:solidFill>
                  <a:schemeClr val="tx1"/>
                </a:solidFill>
                <a:effectLst/>
                <a:latin typeface="Times New Roman" pitchFamily="18" charset="0"/>
                <a:ea typeface="+mn-ea"/>
                <a:cs typeface="+mn-cs"/>
              </a:rPr>
              <a:t>1</a:t>
            </a:r>
            <a:r>
              <a:rPr lang="zh-CN" altLang="en-US" sz="1200" b="0" i="0" u="none" strike="noStrike" kern="1200" dirty="0">
                <a:solidFill>
                  <a:schemeClr val="tx1"/>
                </a:solidFill>
                <a:effectLst/>
                <a:latin typeface="Times New Roman" pitchFamily="18" charset="0"/>
                <a:ea typeface="+mn-ea"/>
                <a:cs typeface="+mn-cs"/>
              </a:rPr>
              <a:t>，数据是逐渐增加的</a:t>
            </a:r>
            <a:br>
              <a:rPr lang="zh-CN" altLang="en-US" sz="1200" b="0" i="0" u="none" strike="noStrike" kern="1200" dirty="0">
                <a:solidFill>
                  <a:schemeClr val="tx1"/>
                </a:solidFill>
                <a:effectLst/>
                <a:latin typeface="Times New Roman" pitchFamily="18" charset="0"/>
                <a:ea typeface="+mn-ea"/>
                <a:cs typeface="+mn-cs"/>
              </a:rPr>
            </a:br>
            <a:r>
              <a:rPr lang="en-US" altLang="zh-CN" sz="1200" b="0" i="0" u="none" strike="noStrike" kern="1200" dirty="0">
                <a:solidFill>
                  <a:schemeClr val="tx1"/>
                </a:solidFill>
                <a:effectLst/>
                <a:latin typeface="Times New Roman" pitchFamily="18" charset="0"/>
                <a:ea typeface="+mn-ea"/>
                <a:cs typeface="+mn-cs"/>
              </a:rPr>
              <a:t>2</a:t>
            </a:r>
            <a:r>
              <a:rPr lang="zh-CN" altLang="en-US" sz="1200" b="0" i="0" u="none" strike="noStrike" kern="1200" dirty="0">
                <a:solidFill>
                  <a:schemeClr val="tx1"/>
                </a:solidFill>
                <a:effectLst/>
                <a:latin typeface="Times New Roman" pitchFamily="18" charset="0"/>
                <a:ea typeface="+mn-ea"/>
                <a:cs typeface="+mn-cs"/>
              </a:rPr>
              <a:t>，数据是不定长的，在存储第一个数据之前难以确定一个将来一共需要存储多少数据的上限，或者虽然可以确定上限，但这个上限又比通常大部分情况下数据可能达到的长度要大得多，因而一次性按照上限把空间分配好是不划算的。而链表则可以在每次需要增加新数据时才为之申请内存，不会造成浪费，也不会因一次申请不足而使数据的数量受到限制。</a:t>
            </a:r>
            <a:br>
              <a:rPr lang="zh-CN" altLang="en-US" sz="1200" b="0" i="0" u="none" strike="noStrike" kern="1200" dirty="0">
                <a:solidFill>
                  <a:schemeClr val="tx1"/>
                </a:solidFill>
                <a:effectLst/>
                <a:latin typeface="Times New Roman" pitchFamily="18" charset="0"/>
                <a:ea typeface="+mn-ea"/>
                <a:cs typeface="+mn-cs"/>
              </a:rPr>
            </a:br>
            <a:r>
              <a:rPr lang="en-US" altLang="zh-CN" sz="1200" b="0" i="0" u="none" strike="noStrike" kern="1200" dirty="0">
                <a:solidFill>
                  <a:schemeClr val="tx1"/>
                </a:solidFill>
                <a:effectLst/>
                <a:latin typeface="Times New Roman" pitchFamily="18" charset="0"/>
                <a:ea typeface="+mn-ea"/>
                <a:cs typeface="+mn-cs"/>
              </a:rPr>
              <a:t>3</a:t>
            </a:r>
            <a:r>
              <a:rPr lang="zh-CN" altLang="en-US" sz="1200" b="0" i="0" u="none" strike="noStrike" kern="1200" dirty="0">
                <a:solidFill>
                  <a:schemeClr val="tx1"/>
                </a:solidFill>
                <a:effectLst/>
                <a:latin typeface="Times New Roman" pitchFamily="18" charset="0"/>
                <a:ea typeface="+mn-ea"/>
                <a:cs typeface="+mn-cs"/>
              </a:rPr>
              <a:t>，不需要按照序号对数据进行随机访问。</a:t>
            </a:r>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43</a:t>
            </a:fld>
            <a:endParaRPr lang="en-US" altLang="zh-CN"/>
          </a:p>
        </p:txBody>
      </p:sp>
    </p:spTree>
    <p:extLst>
      <p:ext uri="{BB962C8B-B14F-4D97-AF65-F5344CB8AC3E}">
        <p14:creationId xmlns:p14="http://schemas.microsoft.com/office/powerpoint/2010/main" val="2527863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6EA7359-27D0-4EF3-99E7-169A47A04610}" type="slidenum">
              <a:rPr lang="zh-CN" altLang="en-US" smtClean="0"/>
              <a:pPr>
                <a:defRPr/>
              </a:pPr>
              <a:t>69</a:t>
            </a:fld>
            <a:endParaRPr lang="en-US" altLang="zh-CN"/>
          </a:p>
        </p:txBody>
      </p:sp>
    </p:spTree>
    <p:extLst>
      <p:ext uri="{BB962C8B-B14F-4D97-AF65-F5344CB8AC3E}">
        <p14:creationId xmlns:p14="http://schemas.microsoft.com/office/powerpoint/2010/main" val="7223286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879042" name="Rectangle 2"/>
          <p:cNvSpPr>
            <a:spLocks noGrp="1" noChangeArrowheads="1"/>
          </p:cNvSpPr>
          <p:nvPr>
            <p:ph type="ctrTitle"/>
          </p:nvPr>
        </p:nvSpPr>
        <p:spPr>
          <a:xfrm>
            <a:off x="836084" y="2228110"/>
            <a:ext cx="10363200" cy="757130"/>
          </a:xfrm>
        </p:spPr>
        <p:txBody>
          <a:bodyPr anchor="ctr"/>
          <a:lstStyle>
            <a:lvl1pPr>
              <a:defRPr>
                <a:effectLst>
                  <a:outerShdw blurRad="38100" dist="38100" dir="2700000" algn="tl">
                    <a:srgbClr val="C0C0C0"/>
                  </a:outerShdw>
                </a:effectLst>
              </a:defRPr>
            </a:lvl1pPr>
          </a:lstStyle>
          <a:p>
            <a:r>
              <a:rPr lang="en-US" altLang="zh-CN"/>
              <a:t>Click to edit Master title style</a:t>
            </a:r>
          </a:p>
        </p:txBody>
      </p:sp>
      <p:sp>
        <p:nvSpPr>
          <p:cNvPr id="1879043" name="Rectangle 3"/>
          <p:cNvSpPr>
            <a:spLocks noGrp="1" noChangeArrowheads="1"/>
          </p:cNvSpPr>
          <p:nvPr>
            <p:ph type="subTitle" idx="1"/>
          </p:nvPr>
        </p:nvSpPr>
        <p:spPr>
          <a:xfrm>
            <a:off x="855134" y="4670948"/>
            <a:ext cx="10481733" cy="535531"/>
          </a:xfrm>
        </p:spPr>
        <p:txBody>
          <a:bodyPr anchor="ctr"/>
          <a:lstStyle>
            <a:lvl1pPr marL="0" indent="0">
              <a:spcBef>
                <a:spcPct val="0"/>
              </a:spcBef>
              <a:buFont typeface="Wingdings" pitchFamily="2" charset="2"/>
              <a:buNone/>
              <a:defRPr>
                <a:effectLst>
                  <a:outerShdw blurRad="38100" dist="38100" dir="2700000" algn="tl">
                    <a:srgbClr val="C0C0C0"/>
                  </a:outerShdw>
                </a:effectLst>
              </a:defRPr>
            </a:lvl1pPr>
          </a:lstStyle>
          <a:p>
            <a:r>
              <a:rPr lang="en-US" altLang="zh-CN"/>
              <a:t>Click to edit Master subtitle style</a:t>
            </a:r>
          </a:p>
        </p:txBody>
      </p:sp>
    </p:spTree>
    <p:extLst>
      <p:ext uri="{BB962C8B-B14F-4D97-AF65-F5344CB8AC3E}">
        <p14:creationId xmlns:p14="http://schemas.microsoft.com/office/powerpoint/2010/main" val="31419319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6595687" y="1420813"/>
            <a:ext cx="5096780" cy="2214562"/>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4820357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19759" y="228600"/>
            <a:ext cx="2179058" cy="340677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5929512" y="228600"/>
            <a:ext cx="2769989" cy="34067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430388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ext Placeholder 2"/>
          <p:cNvSpPr>
            <a:spLocks noGrp="1"/>
          </p:cNvSpPr>
          <p:nvPr>
            <p:ph type="body"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253155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508000" y="1420813"/>
            <a:ext cx="11184467" cy="535531"/>
          </a:xfrm>
        </p:spPr>
        <p:txBody>
          <a:bodyPr/>
          <a:lstStyle/>
          <a:p>
            <a:pPr lvl="0"/>
            <a:r>
              <a:rPr lang="en-US" altLang="zh-CN" noProof="0"/>
              <a:t>Click icon to add table</a:t>
            </a:r>
            <a:endParaRPr lang="zh-CN" altLang="en-US" noProof="0"/>
          </a:p>
        </p:txBody>
      </p:sp>
    </p:spTree>
    <p:extLst>
      <p:ext uri="{BB962C8B-B14F-4D97-AF65-F5344CB8AC3E}">
        <p14:creationId xmlns:p14="http://schemas.microsoft.com/office/powerpoint/2010/main" val="1759125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2353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60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66947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0320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0" y="8153400"/>
            <a:ext cx="0" cy="15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25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9672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8089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39519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cstate="print">
            <a:extLst>
              <a:ext uri="{BEBA8EAE-BF5A-486C-A8C5-ECC9F3942E4B}">
                <a14:imgProps xmlns:a14="http://schemas.microsoft.com/office/drawing/2010/main">
                  <a14:imgLayer r:embed="rId3">
                    <a14:imgEffect>
                      <a14:sharpenSoften amount="-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10633" y="5794747"/>
            <a:ext cx="12170733" cy="1041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p:nvPr userDrawn="1"/>
        </p:nvSpPr>
        <p:spPr>
          <a:xfrm>
            <a:off x="10634" y="8935"/>
            <a:ext cx="12120696"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576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18939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2174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31915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50800" y="7896226"/>
            <a:ext cx="50800" cy="40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03200" y="7896226"/>
            <a:ext cx="0" cy="40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099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ctrTitle" sz="quarter"/>
          </p:nvPr>
        </p:nvSpPr>
        <p:spPr>
          <a:xfrm>
            <a:off x="609600" y="1901826"/>
            <a:ext cx="10464800" cy="1470025"/>
          </a:xfrm>
        </p:spPr>
        <p:txBody>
          <a:bodyPr/>
          <a:lstStyle>
            <a:lvl1pPr algn="ctr">
              <a:defRPr sz="4400">
                <a:latin typeface="黑体" pitchFamily="2" charset="-122"/>
                <a:ea typeface="黑体" pitchFamily="2" charset="-122"/>
              </a:defRPr>
            </a:lvl1pPr>
          </a:lstStyle>
          <a:p>
            <a:r>
              <a:rPr lang="zh-CN" altLang="en-US"/>
              <a:t>单击此处编辑母版标题样式</a:t>
            </a:r>
          </a:p>
        </p:txBody>
      </p:sp>
      <p:sp>
        <p:nvSpPr>
          <p:cNvPr id="94211" name="Rectangle 3"/>
          <p:cNvSpPr>
            <a:spLocks noGrp="1" noChangeArrowheads="1"/>
          </p:cNvSpPr>
          <p:nvPr>
            <p:ph type="subTitle" sz="quarter" idx="1"/>
          </p:nvPr>
        </p:nvSpPr>
        <p:spPr>
          <a:xfrm>
            <a:off x="609600" y="3429000"/>
            <a:ext cx="10363200" cy="609600"/>
          </a:xfrm>
        </p:spPr>
        <p:txBody>
          <a:bodyPr/>
          <a:lstStyle>
            <a:lvl1pPr marL="0" indent="0" algn="ctr">
              <a:buFont typeface="Wingdings" pitchFamily="2" charset="2"/>
              <a:buNone/>
              <a:defRPr sz="2800" b="1">
                <a:solidFill>
                  <a:srgbClr val="FF9900"/>
                </a:solidFill>
                <a:effectLst>
                  <a:outerShdw blurRad="38100" dist="38100" dir="2700000" algn="tl">
                    <a:srgbClr val="000000"/>
                  </a:outerShdw>
                </a:effectLst>
                <a:latin typeface="黑体" pitchFamily="2" charset="-122"/>
                <a:ea typeface="黑体" pitchFamily="2" charset="-122"/>
              </a:defRPr>
            </a:lvl1pPr>
          </a:lstStyle>
          <a:p>
            <a:r>
              <a:rPr lang="zh-CN" altLang="en-US"/>
              <a:t>单击此处编辑母版副标题样式</a:t>
            </a:r>
          </a:p>
        </p:txBody>
      </p:sp>
    </p:spTree>
    <p:extLst>
      <p:ext uri="{BB962C8B-B14F-4D97-AF65-F5344CB8AC3E}">
        <p14:creationId xmlns:p14="http://schemas.microsoft.com/office/powerpoint/2010/main" val="23313653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684186B6-3E22-4EBA-80B4-06648348608C}" type="datetimeFigureOut">
              <a:rPr lang="zh-CN" altLang="en-US"/>
              <a:pPr>
                <a:defRPr/>
              </a:pPr>
              <a:t>2019/11/29</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A7A3E9A-B00D-4B77-8889-93B734B2D1C1}" type="slidenum">
              <a:rPr lang="zh-CN" altLang="en-US"/>
              <a:pPr>
                <a:defRPr/>
              </a:pPr>
              <a:t>‹#›</a:t>
            </a:fld>
            <a:endParaRPr lang="en-US" altLang="zh-CN"/>
          </a:p>
        </p:txBody>
      </p:sp>
    </p:spTree>
    <p:extLst>
      <p:ext uri="{BB962C8B-B14F-4D97-AF65-F5344CB8AC3E}">
        <p14:creationId xmlns:p14="http://schemas.microsoft.com/office/powerpoint/2010/main" val="242284320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p:cNvSpPr>
            <a:spLocks noGrp="1" noChangeArrowheads="1"/>
          </p:cNvSpPr>
          <p:nvPr>
            <p:ph type="dt" sz="half" idx="10"/>
          </p:nvPr>
        </p:nvSpPr>
        <p:spPr>
          <a:ln/>
        </p:spPr>
        <p:txBody>
          <a:bodyPr/>
          <a:lstStyle>
            <a:lvl1pPr>
              <a:defRPr/>
            </a:lvl1pPr>
          </a:lstStyle>
          <a:p>
            <a:pPr>
              <a:defRPr/>
            </a:pPr>
            <a:fld id="{9751B4D2-CBA4-4EAD-9C65-ACC87865ACF2}" type="datetimeFigureOut">
              <a:rPr lang="zh-CN" altLang="en-US"/>
              <a:pPr>
                <a:defRPr/>
              </a:pPr>
              <a:t>2019/11/29</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44292DEE-C929-43A9-AC2A-4FA3939E6577}" type="slidenum">
              <a:rPr lang="zh-CN" altLang="en-US"/>
              <a:pPr>
                <a:defRPr/>
              </a:pPr>
              <a:t>‹#›</a:t>
            </a:fld>
            <a:endParaRPr lang="en-US" altLang="zh-CN"/>
          </a:p>
        </p:txBody>
      </p:sp>
    </p:spTree>
    <p:extLst>
      <p:ext uri="{BB962C8B-B14F-4D97-AF65-F5344CB8AC3E}">
        <p14:creationId xmlns:p14="http://schemas.microsoft.com/office/powerpoint/2010/main" val="8097903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48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838200"/>
            <a:ext cx="5740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p:cNvSpPr>
            <a:spLocks noGrp="1" noChangeArrowheads="1"/>
          </p:cNvSpPr>
          <p:nvPr>
            <p:ph type="dt" sz="half" idx="10"/>
          </p:nvPr>
        </p:nvSpPr>
        <p:spPr>
          <a:ln/>
        </p:spPr>
        <p:txBody>
          <a:bodyPr/>
          <a:lstStyle>
            <a:lvl1pPr>
              <a:defRPr/>
            </a:lvl1pPr>
          </a:lstStyle>
          <a:p>
            <a:pPr>
              <a:defRPr/>
            </a:pPr>
            <a:fld id="{E026B5C4-37B6-4772-99E8-C65A010CAF78}" type="datetimeFigureOut">
              <a:rPr lang="zh-CN" altLang="en-US"/>
              <a:pPr>
                <a:defRPr/>
              </a:pPr>
              <a:t>2019/11/29</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394E3D85-A4E3-4FB6-ACB6-FA67B355769F}" type="slidenum">
              <a:rPr lang="zh-CN" altLang="en-US"/>
              <a:pPr>
                <a:defRPr/>
              </a:pPr>
              <a:t>‹#›</a:t>
            </a:fld>
            <a:endParaRPr lang="en-US" altLang="zh-CN"/>
          </a:p>
        </p:txBody>
      </p:sp>
    </p:spTree>
    <p:extLst>
      <p:ext uri="{BB962C8B-B14F-4D97-AF65-F5344CB8AC3E}">
        <p14:creationId xmlns:p14="http://schemas.microsoft.com/office/powerpoint/2010/main" val="43226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p:cNvSpPr>
            <a:spLocks noGrp="1" noChangeArrowheads="1"/>
          </p:cNvSpPr>
          <p:nvPr>
            <p:ph type="dt" sz="half" idx="10"/>
          </p:nvPr>
        </p:nvSpPr>
        <p:spPr>
          <a:ln/>
        </p:spPr>
        <p:txBody>
          <a:bodyPr/>
          <a:lstStyle>
            <a:lvl1pPr>
              <a:defRPr/>
            </a:lvl1pPr>
          </a:lstStyle>
          <a:p>
            <a:pPr>
              <a:defRPr/>
            </a:pPr>
            <a:fld id="{0E99E695-8E93-4AC6-ACEA-7797B429269A}" type="datetimeFigureOut">
              <a:rPr lang="zh-CN" altLang="en-US"/>
              <a:pPr>
                <a:defRPr/>
              </a:pPr>
              <a:t>2019/11/29</a:t>
            </a:fld>
            <a:endParaRPr lang="en-US" altLang="zh-CN"/>
          </a:p>
        </p:txBody>
      </p:sp>
      <p:sp>
        <p:nvSpPr>
          <p:cNvPr id="8"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p:cNvSpPr>
            <a:spLocks noGrp="1" noChangeArrowheads="1"/>
          </p:cNvSpPr>
          <p:nvPr>
            <p:ph type="sldNum" sz="quarter" idx="12"/>
          </p:nvPr>
        </p:nvSpPr>
        <p:spPr>
          <a:ln/>
        </p:spPr>
        <p:txBody>
          <a:bodyPr/>
          <a:lstStyle>
            <a:lvl1pPr>
              <a:defRPr/>
            </a:lvl1pPr>
          </a:lstStyle>
          <a:p>
            <a:pPr>
              <a:defRPr/>
            </a:pPr>
            <a:fld id="{1CF6D9FB-87C9-4F98-8008-402E94313D0C}" type="slidenum">
              <a:rPr lang="zh-CN" altLang="en-US"/>
              <a:pPr>
                <a:defRPr/>
              </a:pPr>
              <a:t>‹#›</a:t>
            </a:fld>
            <a:endParaRPr lang="en-US" altLang="zh-CN"/>
          </a:p>
        </p:txBody>
      </p:sp>
    </p:spTree>
    <p:extLst>
      <p:ext uri="{BB962C8B-B14F-4D97-AF65-F5344CB8AC3E}">
        <p14:creationId xmlns:p14="http://schemas.microsoft.com/office/powerpoint/2010/main" val="22026540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646331"/>
          </a:xfrm>
        </p:spPr>
        <p:txBody>
          <a:bodyPr/>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963084" y="4037568"/>
            <a:ext cx="10363200" cy="36933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Tree>
    <p:extLst>
      <p:ext uri="{BB962C8B-B14F-4D97-AF65-F5344CB8AC3E}">
        <p14:creationId xmlns:p14="http://schemas.microsoft.com/office/powerpoint/2010/main" val="30735211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accent2">
            <a:lumMod val="7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0207256" cy="480060"/>
          </a:xfrm>
        </p:spPr>
        <p:txBody>
          <a:bodyPr/>
          <a:lstStyle>
            <a:lvl1pPr>
              <a:defRPr sz="2800" b="0">
                <a:solidFill>
                  <a:schemeClr val="tx1"/>
                </a:solidFill>
                <a:effectLst>
                  <a:outerShdw blurRad="38100" dist="38100" dir="2700000" algn="tl">
                    <a:srgbClr val="000000">
                      <a:alpha val="43137"/>
                    </a:srgbClr>
                  </a:outerShdw>
                </a:effectLst>
              </a:defRPr>
            </a:lvl1pPr>
          </a:lstStyle>
          <a:p>
            <a:r>
              <a:rPr lang="zh-CN" altLang="en-US" dirty="0"/>
              <a:t>单击此处编辑母版标题样式</a:t>
            </a:r>
          </a:p>
        </p:txBody>
      </p:sp>
      <p:sp>
        <p:nvSpPr>
          <p:cNvPr id="4" name="矩形 3"/>
          <p:cNvSpPr/>
          <p:nvPr userDrawn="1"/>
        </p:nvSpPr>
        <p:spPr>
          <a:xfrm>
            <a:off x="9836" y="509564"/>
            <a:ext cx="12170734" cy="6337006"/>
          </a:xfrm>
          <a:prstGeom prst="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6799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fld id="{B623D54E-063A-4B28-9F4F-054AB6A0306E}" type="datetimeFigureOut">
              <a:rPr lang="zh-CN" altLang="en-US"/>
              <a:pPr>
                <a:defRPr/>
              </a:pPr>
              <a:t>2019/11/29</a:t>
            </a:fld>
            <a:endParaRPr lang="en-US" altLang="zh-CN"/>
          </a:p>
        </p:txBody>
      </p:sp>
      <p:sp>
        <p:nvSpPr>
          <p:cNvPr id="3"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2"/>
          </p:nvPr>
        </p:nvSpPr>
        <p:spPr>
          <a:ln/>
        </p:spPr>
        <p:txBody>
          <a:bodyPr/>
          <a:lstStyle>
            <a:lvl1pPr>
              <a:defRPr/>
            </a:lvl1pPr>
          </a:lstStyle>
          <a:p>
            <a:pPr>
              <a:defRPr/>
            </a:pPr>
            <a:fld id="{2C5AD266-C115-4DE1-BFD1-9260162E5DDD}" type="slidenum">
              <a:rPr lang="zh-CN" altLang="en-US"/>
              <a:pPr>
                <a:defRPr/>
              </a:pPr>
              <a:t>‹#›</a:t>
            </a:fld>
            <a:endParaRPr lang="en-US" altLang="zh-CN"/>
          </a:p>
        </p:txBody>
      </p:sp>
    </p:spTree>
    <p:extLst>
      <p:ext uri="{BB962C8B-B14F-4D97-AF65-F5344CB8AC3E}">
        <p14:creationId xmlns:p14="http://schemas.microsoft.com/office/powerpoint/2010/main" val="7918873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BE93BF22-9C7D-41BB-A141-0A32E77CD978}" type="datetimeFigureOut">
              <a:rPr lang="zh-CN" altLang="en-US"/>
              <a:pPr>
                <a:defRPr/>
              </a:pPr>
              <a:t>2019/11/29</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6D561247-71D3-45CD-8817-FAC28AF1562C}" type="slidenum">
              <a:rPr lang="zh-CN" altLang="en-US"/>
              <a:pPr>
                <a:defRPr/>
              </a:pPr>
              <a:t>‹#›</a:t>
            </a:fld>
            <a:endParaRPr lang="en-US" altLang="zh-CN"/>
          </a:p>
        </p:txBody>
      </p:sp>
    </p:spTree>
    <p:extLst>
      <p:ext uri="{BB962C8B-B14F-4D97-AF65-F5344CB8AC3E}">
        <p14:creationId xmlns:p14="http://schemas.microsoft.com/office/powerpoint/2010/main" val="24413813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p:cNvSpPr>
            <a:spLocks noGrp="1" noChangeArrowheads="1"/>
          </p:cNvSpPr>
          <p:nvPr>
            <p:ph type="dt" sz="half" idx="10"/>
          </p:nvPr>
        </p:nvSpPr>
        <p:spPr>
          <a:ln/>
        </p:spPr>
        <p:txBody>
          <a:bodyPr/>
          <a:lstStyle>
            <a:lvl1pPr>
              <a:defRPr/>
            </a:lvl1pPr>
          </a:lstStyle>
          <a:p>
            <a:pPr>
              <a:defRPr/>
            </a:pPr>
            <a:fld id="{34C7911B-597B-4407-A3D4-286AB2D9E4CA}" type="datetimeFigureOut">
              <a:rPr lang="zh-CN" altLang="en-US"/>
              <a:pPr>
                <a:defRPr/>
              </a:pPr>
              <a:t>2019/11/29</a:t>
            </a:fld>
            <a:endParaRPr lang="en-US" altLang="zh-CN"/>
          </a:p>
        </p:txBody>
      </p:sp>
      <p:sp>
        <p:nvSpPr>
          <p:cNvPr id="6"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p:cNvSpPr>
            <a:spLocks noGrp="1" noChangeArrowheads="1"/>
          </p:cNvSpPr>
          <p:nvPr>
            <p:ph type="sldNum" sz="quarter" idx="12"/>
          </p:nvPr>
        </p:nvSpPr>
        <p:spPr>
          <a:ln/>
        </p:spPr>
        <p:txBody>
          <a:bodyPr/>
          <a:lstStyle>
            <a:lvl1pPr>
              <a:defRPr/>
            </a:lvl1pPr>
          </a:lstStyle>
          <a:p>
            <a:pPr>
              <a:defRPr/>
            </a:pPr>
            <a:fld id="{101C5B3D-9045-4B9B-988C-F8EA359CE15B}" type="slidenum">
              <a:rPr lang="zh-CN" altLang="en-US"/>
              <a:pPr>
                <a:defRPr/>
              </a:pPr>
              <a:t>‹#›</a:t>
            </a:fld>
            <a:endParaRPr lang="en-US" altLang="zh-CN"/>
          </a:p>
        </p:txBody>
      </p:sp>
    </p:spTree>
    <p:extLst>
      <p:ext uri="{BB962C8B-B14F-4D97-AF65-F5344CB8AC3E}">
        <p14:creationId xmlns:p14="http://schemas.microsoft.com/office/powerpoint/2010/main" val="35506058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96D48A73-ABB0-4F66-B67A-7A0930BC04C7}" type="datetimeFigureOut">
              <a:rPr lang="zh-CN" altLang="en-US"/>
              <a:pPr>
                <a:defRPr/>
              </a:pPr>
              <a:t>2019/11/29</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A7C49FEF-BA24-4A1E-9B08-1260EDF8D56A}" type="slidenum">
              <a:rPr lang="zh-CN" altLang="en-US"/>
              <a:pPr>
                <a:defRPr/>
              </a:pPr>
              <a:t>‹#›</a:t>
            </a:fld>
            <a:endParaRPr lang="en-US" altLang="zh-CN"/>
          </a:p>
        </p:txBody>
      </p:sp>
    </p:spTree>
    <p:extLst>
      <p:ext uri="{BB962C8B-B14F-4D97-AF65-F5344CB8AC3E}">
        <p14:creationId xmlns:p14="http://schemas.microsoft.com/office/powerpoint/2010/main" val="33440444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800" y="228600"/>
            <a:ext cx="292100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800" y="228600"/>
            <a:ext cx="855980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p:cNvSpPr>
            <a:spLocks noGrp="1" noChangeArrowheads="1"/>
          </p:cNvSpPr>
          <p:nvPr>
            <p:ph type="dt" sz="half" idx="10"/>
          </p:nvPr>
        </p:nvSpPr>
        <p:spPr>
          <a:ln/>
        </p:spPr>
        <p:txBody>
          <a:bodyPr/>
          <a:lstStyle>
            <a:lvl1pPr>
              <a:defRPr/>
            </a:lvl1pPr>
          </a:lstStyle>
          <a:p>
            <a:pPr>
              <a:defRPr/>
            </a:pPr>
            <a:fld id="{CEB257E3-CF89-4FD9-9464-ABAC5CC30D6C}" type="datetimeFigureOut">
              <a:rPr lang="zh-CN" altLang="en-US"/>
              <a:pPr>
                <a:defRPr/>
              </a:pPr>
              <a:t>2019/11/29</a:t>
            </a:fld>
            <a:endParaRPr lang="en-US" altLang="zh-CN"/>
          </a:p>
        </p:txBody>
      </p:sp>
      <p:sp>
        <p:nvSpPr>
          <p:cNvPr id="5" name="Rectangle 4"/>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2"/>
          </p:nvPr>
        </p:nvSpPr>
        <p:spPr>
          <a:ln/>
        </p:spPr>
        <p:txBody>
          <a:bodyPr/>
          <a:lstStyle>
            <a:lvl1pPr>
              <a:defRPr/>
            </a:lvl1pPr>
          </a:lstStyle>
          <a:p>
            <a:pPr>
              <a:defRPr/>
            </a:pPr>
            <a:fld id="{BAAE1C82-C75A-4EAF-89B3-5F96744ABFCF}" type="slidenum">
              <a:rPr lang="zh-CN" altLang="en-US"/>
              <a:pPr>
                <a:defRPr/>
              </a:pPr>
              <a:t>‹#›</a:t>
            </a:fld>
            <a:endParaRPr lang="en-US" altLang="zh-CN"/>
          </a:p>
        </p:txBody>
      </p:sp>
    </p:spTree>
    <p:extLst>
      <p:ext uri="{BB962C8B-B14F-4D97-AF65-F5344CB8AC3E}">
        <p14:creationId xmlns:p14="http://schemas.microsoft.com/office/powerpoint/2010/main" val="16957968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508001"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201834" y="1420813"/>
            <a:ext cx="5490633" cy="195745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2758564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57130"/>
          </a:xfrm>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609600" y="1750143"/>
            <a:ext cx="5386917"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609600" y="2174875"/>
            <a:ext cx="5386917"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93368" y="1750143"/>
            <a:ext cx="5389033" cy="424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93368" y="2174875"/>
            <a:ext cx="5389033" cy="17173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6616586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15496821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39299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1065768"/>
            <a:ext cx="4011084" cy="369332"/>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4766733" y="273051"/>
            <a:ext cx="6815667" cy="223445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09601" y="1435101"/>
            <a:ext cx="4011084"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6446551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998006"/>
            <a:ext cx="7315200" cy="369332"/>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2389717" y="612775"/>
            <a:ext cx="7315200" cy="5355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Text Placeholder 3"/>
          <p:cNvSpPr>
            <a:spLocks noGrp="1"/>
          </p:cNvSpPr>
          <p:nvPr>
            <p:ph type="body" sz="half" idx="2"/>
          </p:nvPr>
        </p:nvSpPr>
        <p:spPr>
          <a:xfrm>
            <a:off x="2389717" y="5367338"/>
            <a:ext cx="7315200" cy="28623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106243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878018" name="Rectangle 2"/>
          <p:cNvSpPr>
            <a:spLocks noGrp="1" noChangeArrowheads="1"/>
          </p:cNvSpPr>
          <p:nvPr>
            <p:ph type="title"/>
          </p:nvPr>
        </p:nvSpPr>
        <p:spPr bwMode="auto">
          <a:xfrm>
            <a:off x="508001" y="228600"/>
            <a:ext cx="11190817"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altLang="zh-CN"/>
              <a:t>Click to edit Title Slide</a:t>
            </a:r>
          </a:p>
        </p:txBody>
      </p:sp>
      <p:sp>
        <p:nvSpPr>
          <p:cNvPr id="1878019" name="Rectangle 3"/>
          <p:cNvSpPr>
            <a:spLocks noGrp="1" noChangeArrowheads="1"/>
          </p:cNvSpPr>
          <p:nvPr>
            <p:ph type="body" idx="1"/>
          </p:nvPr>
        </p:nvSpPr>
        <p:spPr bwMode="auto">
          <a:xfrm>
            <a:off x="508000" y="1420813"/>
            <a:ext cx="11184467"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dk2" tx1="lt1" bg2="dk1" tx2="lt2" accent1="accent1" accent2="accent2" accent3="accent3" accent4="accent4" accent5="accent5" accent6="accent6" hlink="hlink" folHlink="folHlink"/>
  <p:sldLayoutIdLst>
    <p:sldLayoutId id="2147485658" r:id="rId1"/>
    <p:sldLayoutId id="2147485618" r:id="rId2"/>
    <p:sldLayoutId id="2147485619" r:id="rId3"/>
    <p:sldLayoutId id="2147485620" r:id="rId4"/>
    <p:sldLayoutId id="2147485621" r:id="rId5"/>
    <p:sldLayoutId id="2147485622" r:id="rId6"/>
    <p:sldLayoutId id="2147485623" r:id="rId7"/>
    <p:sldLayoutId id="2147485624" r:id="rId8"/>
    <p:sldLayoutId id="2147485625" r:id="rId9"/>
    <p:sldLayoutId id="2147485626" r:id="rId10"/>
    <p:sldLayoutId id="2147485627" r:id="rId11"/>
    <p:sldLayoutId id="2147485628" r:id="rId12"/>
    <p:sldLayoutId id="2147485629" r:id="rId13"/>
  </p:sldLayoutIdLst>
  <p:transition>
    <p:fade/>
  </p:transition>
  <p:txStyles>
    <p:titleStyle>
      <a:lvl1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2pPr>
      <a:lvl3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3pPr>
      <a:lvl4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4pPr>
      <a:lvl5pPr algn="l" rtl="0" eaLnBrk="1" fontAlgn="base" hangingPunct="1">
        <a:lnSpc>
          <a:spcPct val="90000"/>
        </a:lnSpc>
        <a:spcBef>
          <a:spcPct val="0"/>
        </a:spcBef>
        <a:spcAft>
          <a:spcPct val="0"/>
        </a:spcAft>
        <a:defRPr sz="4800" b="1">
          <a:solidFill>
            <a:schemeClr val="tx2"/>
          </a:solidFill>
          <a:effectLst>
            <a:outerShdw blurRad="38100" dist="38100" dir="2700000" algn="tl">
              <a:srgbClr val="000000"/>
            </a:outerShdw>
          </a:effectLst>
          <a:latin typeface="Arial" charset="0"/>
          <a:ea typeface="宋体" pitchFamily="2" charset="-122"/>
        </a:defRPr>
      </a:lvl5pPr>
      <a:lvl6pPr marL="4572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6pPr>
      <a:lvl7pPr marL="9144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7pPr>
      <a:lvl8pPr marL="13716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8pPr>
      <a:lvl9pPr marL="1828800" algn="l" rtl="0" eaLnBrk="1" fontAlgn="base" hangingPunct="1">
        <a:lnSpc>
          <a:spcPct val="90000"/>
        </a:lnSpc>
        <a:spcBef>
          <a:spcPct val="0"/>
        </a:spcBef>
        <a:spcAft>
          <a:spcPct val="0"/>
        </a:spcAft>
        <a:defRPr sz="4800" b="1">
          <a:solidFill>
            <a:schemeClr val="tx2"/>
          </a:solidFill>
          <a:effectLst>
            <a:outerShdw blurRad="38100" dist="38100" dir="2700000" algn="tl">
              <a:srgbClr val="000000">
                <a:alpha val="43137"/>
              </a:srgbClr>
            </a:outerShdw>
          </a:effectLst>
          <a:latin typeface="Arial" charset="0"/>
          <a:ea typeface="宋体" pitchFamily="2" charset="-122"/>
        </a:defRPr>
      </a:lvl9pPr>
    </p:titleStyle>
    <p:bodyStyle>
      <a:lvl1pPr marL="571500" indent="-571500"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3200" b="1">
          <a:solidFill>
            <a:schemeClr val="tx1"/>
          </a:solidFill>
          <a:effectLst>
            <a:outerShdw blurRad="38100" dist="38100" dir="2700000" algn="tl">
              <a:srgbClr val="000000"/>
            </a:outerShdw>
          </a:effectLst>
          <a:latin typeface="+mn-lt"/>
          <a:ea typeface="+mn-ea"/>
          <a:cs typeface="+mn-cs"/>
        </a:defRPr>
      </a:lvl1pPr>
      <a:lvl2pPr marL="1028700" indent="-45561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800" b="1">
          <a:solidFill>
            <a:schemeClr val="tx1"/>
          </a:solidFill>
          <a:effectLst>
            <a:outerShdw blurRad="38100" dist="38100" dir="2700000" algn="tl">
              <a:srgbClr val="000000"/>
            </a:outerShdw>
          </a:effectLst>
          <a:latin typeface="+mn-lt"/>
          <a:ea typeface="+mn-ea"/>
        </a:defRPr>
      </a:lvl2pPr>
      <a:lvl3pPr marL="142875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400" b="1">
          <a:solidFill>
            <a:schemeClr val="tx1"/>
          </a:solidFill>
          <a:effectLst>
            <a:outerShdw blurRad="38100" dist="38100" dir="2700000" algn="tl">
              <a:srgbClr val="000000"/>
            </a:outerShdw>
          </a:effectLst>
          <a:latin typeface="+mn-lt"/>
          <a:ea typeface="+mn-ea"/>
        </a:defRPr>
      </a:lvl3pPr>
      <a:lvl4pPr marL="1828800" indent="-398463"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4pPr>
      <a:lvl5pPr marL="22272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outerShdw>
          </a:effectLst>
          <a:latin typeface="+mn-lt"/>
          <a:ea typeface="+mn-ea"/>
        </a:defRPr>
      </a:lvl5pPr>
      <a:lvl6pPr marL="26844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6pPr>
      <a:lvl7pPr marL="31416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7pPr>
      <a:lvl8pPr marL="35988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8pPr>
      <a:lvl9pPr marL="4056063" indent="-396875" algn="l" rtl="0" eaLnBrk="1" fontAlgn="base" hangingPunct="1">
        <a:lnSpc>
          <a:spcPct val="90000"/>
        </a:lnSpc>
        <a:spcBef>
          <a:spcPct val="30000"/>
        </a:spcBef>
        <a:spcAft>
          <a:spcPct val="0"/>
        </a:spcAft>
        <a:buClr>
          <a:schemeClr val="tx2"/>
        </a:buClr>
        <a:buSzPct val="95000"/>
        <a:buFont typeface="Wingdings" pitchFamily="2" charset="2"/>
        <a:buBlip>
          <a:blip r:embed="rId16"/>
        </a:buBlip>
        <a:defRPr sz="2000" b="1">
          <a:solidFill>
            <a:schemeClr val="tx1"/>
          </a:solidFill>
          <a:effectLst>
            <a:outerShdw blurRad="38100" dist="38100" dir="2700000" algn="tl">
              <a:srgbClr val="000000">
                <a:alpha val="43137"/>
              </a:srgbClr>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03200" y="7896226"/>
            <a:ext cx="2032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zh-CN" altLang="en-US"/>
          </a:p>
        </p:txBody>
      </p:sp>
      <p:sp>
        <p:nvSpPr>
          <p:cNvPr id="2051" name="Rectangle 3"/>
          <p:cNvSpPr>
            <a:spLocks noGrp="1" noChangeArrowheads="1"/>
          </p:cNvSpPr>
          <p:nvPr>
            <p:ph type="body" idx="1"/>
          </p:nvPr>
        </p:nvSpPr>
        <p:spPr bwMode="auto">
          <a:xfrm>
            <a:off x="-203200" y="8153400"/>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p>
        </p:txBody>
      </p:sp>
    </p:spTree>
  </p:cSld>
  <p:clrMap bg1="lt1" tx1="dk1" bg2="lt2" tx2="dk2" accent1="accent1" accent2="accent2" accent3="accent3" accent4="accent4" accent5="accent5" accent6="accent6" hlink="hlink" folHlink="folHlink"/>
  <p:sldLayoutIdLst>
    <p:sldLayoutId id="2147485630" r:id="rId1"/>
    <p:sldLayoutId id="2147485631" r:id="rId2"/>
    <p:sldLayoutId id="2147485632" r:id="rId3"/>
    <p:sldLayoutId id="2147485633" r:id="rId4"/>
    <p:sldLayoutId id="2147485634" r:id="rId5"/>
    <p:sldLayoutId id="2147485635" r:id="rId6"/>
    <p:sldLayoutId id="2147485636" r:id="rId7"/>
    <p:sldLayoutId id="2147485637" r:id="rId8"/>
    <p:sldLayoutId id="2147485638" r:id="rId9"/>
    <p:sldLayoutId id="2147485639" r:id="rId10"/>
    <p:sldLayoutId id="21474856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xfrm>
            <a:off x="304800" y="228601"/>
            <a:ext cx="84328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3187" name="Rectangle 3"/>
          <p:cNvSpPr>
            <a:spLocks noGrp="1" noChangeArrowheads="1"/>
          </p:cNvSpPr>
          <p:nvPr>
            <p:ph type="dt" sz="half" idx="2"/>
          </p:nvPr>
        </p:nvSpPr>
        <p:spPr bwMode="auto">
          <a:xfrm>
            <a:off x="609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solidFill>
                  <a:schemeClr val="tx1"/>
                </a:solidFill>
                <a:latin typeface="Arial" pitchFamily="34" charset="0"/>
                <a:ea typeface="宋体" pitchFamily="2" charset="-122"/>
              </a:defRPr>
            </a:lvl1pPr>
          </a:lstStyle>
          <a:p>
            <a:pPr>
              <a:defRPr/>
            </a:pPr>
            <a:fld id="{56C1D9A2-EBD0-4552-9A74-D9CC900E19EE}" type="datetimeFigureOut">
              <a:rPr lang="zh-CN" altLang="en-US"/>
              <a:pPr>
                <a:defRPr/>
              </a:pPr>
              <a:t>2019/11/29</a:t>
            </a:fld>
            <a:endParaRPr lang="en-US" altLang="zh-CN"/>
          </a:p>
        </p:txBody>
      </p:sp>
      <p:sp>
        <p:nvSpPr>
          <p:cNvPr id="93188" name="Rectangle 4"/>
          <p:cNvSpPr>
            <a:spLocks noGrp="1" noChangeArrowheads="1"/>
          </p:cNvSpPr>
          <p:nvPr>
            <p:ph type="ftr" sz="quarter" idx="3"/>
          </p:nvPr>
        </p:nvSpPr>
        <p:spPr bwMode="auto">
          <a:xfrm>
            <a:off x="4165600" y="6553201"/>
            <a:ext cx="3860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solidFill>
                  <a:schemeClr val="tx1"/>
                </a:solidFill>
                <a:latin typeface="Arial" pitchFamily="34" charset="0"/>
                <a:ea typeface="宋体" pitchFamily="2" charset="-122"/>
              </a:defRPr>
            </a:lvl1pPr>
          </a:lstStyle>
          <a:p>
            <a:pPr>
              <a:defRPr/>
            </a:pPr>
            <a:endParaRPr lang="en-US" altLang="zh-CN"/>
          </a:p>
        </p:txBody>
      </p:sp>
      <p:sp>
        <p:nvSpPr>
          <p:cNvPr id="93189" name="Rectangle 5"/>
          <p:cNvSpPr>
            <a:spLocks noGrp="1" noChangeArrowheads="1"/>
          </p:cNvSpPr>
          <p:nvPr>
            <p:ph type="sldNum" sz="quarter" idx="4"/>
          </p:nvPr>
        </p:nvSpPr>
        <p:spPr bwMode="auto">
          <a:xfrm>
            <a:off x="8737600" y="6553201"/>
            <a:ext cx="28448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solidFill>
                  <a:schemeClr val="tx1"/>
                </a:solidFill>
                <a:latin typeface="Arial" pitchFamily="34" charset="0"/>
                <a:ea typeface="宋体" pitchFamily="2" charset="-122"/>
              </a:defRPr>
            </a:lvl1pPr>
          </a:lstStyle>
          <a:p>
            <a:pPr>
              <a:defRPr/>
            </a:pPr>
            <a:fld id="{364A46AF-30A0-4F40-BBE7-EF4AB50E78C7}" type="slidenum">
              <a:rPr lang="zh-CN" altLang="en-US"/>
              <a:pPr>
                <a:defRPr/>
              </a:pPr>
              <a:t>‹#›</a:t>
            </a:fld>
            <a:endParaRPr lang="en-US" altLang="zh-CN"/>
          </a:p>
        </p:txBody>
      </p:sp>
      <p:sp>
        <p:nvSpPr>
          <p:cNvPr id="4102" name="Rectangle 6"/>
          <p:cNvSpPr>
            <a:spLocks noGrp="1" noChangeArrowheads="1"/>
          </p:cNvSpPr>
          <p:nvPr>
            <p:ph type="body" idx="1"/>
          </p:nvPr>
        </p:nvSpPr>
        <p:spPr bwMode="auto">
          <a:xfrm>
            <a:off x="304800" y="838200"/>
            <a:ext cx="1168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4103" name="Picture 7" descr="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58400" y="5715000"/>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5662" r:id="rId1"/>
    <p:sldLayoutId id="2147485649" r:id="rId2"/>
    <p:sldLayoutId id="2147485650" r:id="rId3"/>
    <p:sldLayoutId id="2147485651" r:id="rId4"/>
    <p:sldLayoutId id="2147485652" r:id="rId5"/>
    <p:sldLayoutId id="2147485663" r:id="rId6"/>
    <p:sldLayoutId id="2147485653" r:id="rId7"/>
    <p:sldLayoutId id="2147485654" r:id="rId8"/>
    <p:sldLayoutId id="2147485655" r:id="rId9"/>
    <p:sldLayoutId id="2147485656" r:id="rId10"/>
    <p:sldLayoutId id="2147485657" r:id="rId11"/>
  </p:sldLayoutIdLst>
  <p:transition>
    <p:fade/>
  </p:transition>
  <p:txStyles>
    <p:title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itchFamily="2" charset="2"/>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rgbClr val="000000"/>
          </a:solidFill>
          <a:latin typeface="+mn-lt"/>
          <a:ea typeface="+mn-ea"/>
        </a:defRPr>
      </a:lvl2pPr>
      <a:lvl3pPr marL="1143000" indent="-228600" algn="l" rtl="0" eaLnBrk="0" fontAlgn="base" hangingPunct="0">
        <a:spcBef>
          <a:spcPct val="20000"/>
        </a:spcBef>
        <a:spcAft>
          <a:spcPct val="0"/>
        </a:spcAft>
        <a:buChar char="•"/>
        <a:defRPr sz="2400">
          <a:solidFill>
            <a:srgbClr val="000000"/>
          </a:solidFill>
          <a:latin typeface="+mn-lt"/>
          <a:ea typeface="+mn-ea"/>
        </a:defRPr>
      </a:lvl3pPr>
      <a:lvl4pPr marL="1600200" indent="-228600" algn="l" rtl="0" eaLnBrk="0" fontAlgn="base" hangingPunct="0">
        <a:spcBef>
          <a:spcPct val="20000"/>
        </a:spcBef>
        <a:spcAft>
          <a:spcPct val="0"/>
        </a:spcAft>
        <a:buChar char="–"/>
        <a:defRPr sz="2000">
          <a:solidFill>
            <a:srgbClr val="000000"/>
          </a:solidFill>
          <a:latin typeface="+mn-lt"/>
          <a:ea typeface="+mn-ea"/>
        </a:defRPr>
      </a:lvl4pPr>
      <a:lvl5pPr marL="2057400" indent="-228600" algn="l" rtl="0" eaLnBrk="0" fontAlgn="base" hangingPunct="0">
        <a:spcBef>
          <a:spcPct val="20000"/>
        </a:spcBef>
        <a:spcAft>
          <a:spcPct val="0"/>
        </a:spcAft>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rgbClr val="000000"/>
          </a:solidFill>
          <a:latin typeface="+mn-lt"/>
          <a:ea typeface="+mn-ea"/>
        </a:defRPr>
      </a:lvl6pPr>
      <a:lvl7pPr marL="2971800" indent="-228600" algn="l" rtl="0" fontAlgn="base">
        <a:spcBef>
          <a:spcPct val="20000"/>
        </a:spcBef>
        <a:spcAft>
          <a:spcPct val="0"/>
        </a:spcAft>
        <a:buChar char="»"/>
        <a:defRPr sz="2000">
          <a:solidFill>
            <a:srgbClr val="000000"/>
          </a:solidFill>
          <a:latin typeface="+mn-lt"/>
          <a:ea typeface="+mn-ea"/>
        </a:defRPr>
      </a:lvl7pPr>
      <a:lvl8pPr marL="3429000" indent="-228600" algn="l" rtl="0" fontAlgn="base">
        <a:spcBef>
          <a:spcPct val="20000"/>
        </a:spcBef>
        <a:spcAft>
          <a:spcPct val="0"/>
        </a:spcAft>
        <a:buChar char="»"/>
        <a:defRPr sz="2000">
          <a:solidFill>
            <a:srgbClr val="000000"/>
          </a:solidFill>
          <a:latin typeface="+mn-lt"/>
          <a:ea typeface="+mn-ea"/>
        </a:defRPr>
      </a:lvl8pPr>
      <a:lvl9pPr marL="3886200" indent="-228600" algn="l" rtl="0" fontAlgn="base">
        <a:spcBef>
          <a:spcPct val="20000"/>
        </a:spcBef>
        <a:spcAft>
          <a:spcPct val="0"/>
        </a:spcAft>
        <a:buChar char="»"/>
        <a:defRPr sz="20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0.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0.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0.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0.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0.xml"/><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3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0.xml"/><Relationship Id="rId5" Type="http://schemas.openxmlformats.org/officeDocument/2006/relationships/image" Target="../media/image103.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0.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0.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0.xml"/><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idx="4294967295"/>
          </p:nvPr>
        </p:nvSpPr>
        <p:spPr>
          <a:xfrm>
            <a:off x="205740" y="2197836"/>
            <a:ext cx="11624310" cy="769441"/>
          </a:xfrm>
        </p:spPr>
        <p:txBody>
          <a:bodyPr wrap="square">
            <a:spAutoFit/>
          </a:bodyPr>
          <a:lstStyle/>
          <a:p>
            <a:pPr eaLnBrk="1" hangingPunct="1">
              <a:defRPr/>
            </a:pPr>
            <a:r>
              <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rPr>
              <a:t>C# </a:t>
            </a:r>
            <a:r>
              <a:rPr lang="zh-CN" altLang="en-US" b="1" dirty="0">
                <a:solidFill>
                  <a:srgbClr val="0070C0"/>
                </a:solidFill>
                <a:effectLst>
                  <a:outerShdw blurRad="38100" dist="38100" dir="2700000" algn="tl">
                    <a:srgbClr val="C0C0C0"/>
                  </a:outerShdw>
                </a:effectLst>
                <a:latin typeface="微软雅黑" pitchFamily="34" charset="-122"/>
                <a:ea typeface="微软雅黑" pitchFamily="34" charset="-122"/>
              </a:rPr>
              <a:t>数据结构与算法</a:t>
            </a:r>
            <a:endParaRPr lang="en-US" altLang="zh-CN" b="1" dirty="0">
              <a:solidFill>
                <a:srgbClr val="0070C0"/>
              </a:solidFill>
              <a:effectLst>
                <a:outerShdw blurRad="38100" dist="38100" dir="2700000" algn="tl">
                  <a:srgbClr val="C0C0C0"/>
                </a:outerShdw>
              </a:effectLst>
              <a:latin typeface="微软雅黑" pitchFamily="34" charset="-122"/>
              <a:ea typeface="微软雅黑" pitchFamily="34" charset="-122"/>
            </a:endParaRPr>
          </a:p>
        </p:txBody>
      </p:sp>
      <p:sp>
        <p:nvSpPr>
          <p:cNvPr id="3" name="TextBox 2"/>
          <p:cNvSpPr txBox="1"/>
          <p:nvPr/>
        </p:nvSpPr>
        <p:spPr>
          <a:xfrm>
            <a:off x="761410" y="3724861"/>
            <a:ext cx="3302507" cy="701731"/>
          </a:xfrm>
          <a:prstGeom prst="rect">
            <a:avLst/>
          </a:prstGeom>
          <a:noFill/>
        </p:spPr>
        <p:txBody>
          <a:bodyPr wrap="none" rtlCol="0">
            <a:spAutoFit/>
          </a:bodyPr>
          <a:lstStyle/>
          <a:p>
            <a:pPr>
              <a:buNone/>
            </a:pPr>
            <a:r>
              <a:rPr lang="zh-CN" altLang="en-US" dirty="0">
                <a:solidFill>
                  <a:schemeClr val="bg2">
                    <a:lumMod val="50000"/>
                  </a:schemeClr>
                </a:solidFill>
                <a:latin typeface="微软雅黑" pitchFamily="34" charset="-122"/>
                <a:ea typeface="微软雅黑" pitchFamily="34" charset="-122"/>
              </a:rPr>
              <a:t>课程教师：盘承军</a:t>
            </a:r>
            <a:endParaRPr lang="en-US" altLang="zh-CN" dirty="0">
              <a:solidFill>
                <a:schemeClr val="bg2">
                  <a:lumMod val="50000"/>
                </a:schemeClr>
              </a:solidFill>
              <a:latin typeface="微软雅黑" pitchFamily="34" charset="-122"/>
              <a:ea typeface="微软雅黑" pitchFamily="34" charset="-122"/>
            </a:endParaRPr>
          </a:p>
          <a:p>
            <a:pPr>
              <a:buNone/>
            </a:pPr>
            <a:r>
              <a:rPr lang="zh-CN" altLang="en-US" dirty="0">
                <a:solidFill>
                  <a:schemeClr val="bg2">
                    <a:lumMod val="50000"/>
                  </a:schemeClr>
                </a:solidFill>
                <a:latin typeface="微软雅黑" pitchFamily="34" charset="-122"/>
                <a:ea typeface="微软雅黑" pitchFamily="34" charset="-122"/>
              </a:rPr>
              <a:t>电子邮件：</a:t>
            </a:r>
            <a:r>
              <a:rPr lang="en-US" altLang="zh-CN" dirty="0">
                <a:solidFill>
                  <a:schemeClr val="bg2">
                    <a:lumMod val="50000"/>
                  </a:schemeClr>
                </a:solidFill>
                <a:latin typeface="微软雅黑" pitchFamily="34" charset="-122"/>
                <a:ea typeface="微软雅黑" pitchFamily="34" charset="-122"/>
              </a:rPr>
              <a:t>Panchj@msn.com</a:t>
            </a:r>
            <a:endParaRPr lang="zh-CN" altLang="en-US" dirty="0">
              <a:solidFill>
                <a:schemeClr val="bg2">
                  <a:lumMod val="50000"/>
                </a:schemeClr>
              </a:solidFill>
              <a:latin typeface="微软雅黑" pitchFamily="34" charset="-122"/>
              <a:ea typeface="微软雅黑" pitchFamily="34" charset="-122"/>
            </a:endParaRPr>
          </a:p>
        </p:txBody>
      </p:sp>
    </p:spTree>
  </p:cSld>
  <p:clrMapOvr>
    <a:masterClrMapping/>
  </p:clrMapOvr>
  <p:transition advTm="982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DEE74-8B1A-47BE-A2D5-7BA7EACC06B0}"/>
              </a:ext>
            </a:extLst>
          </p:cNvPr>
          <p:cNvSpPr>
            <a:spLocks noGrp="1"/>
          </p:cNvSpPr>
          <p:nvPr>
            <p:ph type="title"/>
          </p:nvPr>
        </p:nvSpPr>
        <p:spPr/>
        <p:txBody>
          <a:bodyPr/>
          <a:lstStyle/>
          <a:p>
            <a:r>
              <a:rPr lang="en-US" altLang="zh-CN" dirty="0"/>
              <a:t>2.3. </a:t>
            </a:r>
            <a:r>
              <a:rPr lang="zh-CN" altLang="en-US" dirty="0"/>
              <a:t>队列</a:t>
            </a:r>
          </a:p>
        </p:txBody>
      </p:sp>
      <p:grpSp>
        <p:nvGrpSpPr>
          <p:cNvPr id="3" name="组合 2">
            <a:extLst>
              <a:ext uri="{FF2B5EF4-FFF2-40B4-BE49-F238E27FC236}">
                <a16:creationId xmlns:a16="http://schemas.microsoft.com/office/drawing/2014/main" id="{BC5782FC-7AE4-47BE-86B1-04D1E27B7815}"/>
              </a:ext>
            </a:extLst>
          </p:cNvPr>
          <p:cNvGrpSpPr/>
          <p:nvPr/>
        </p:nvGrpSpPr>
        <p:grpSpPr>
          <a:xfrm>
            <a:off x="111520" y="1164864"/>
            <a:ext cx="11968960" cy="1072717"/>
            <a:chOff x="171515" y="1602620"/>
            <a:chExt cx="11968960" cy="1072717"/>
          </a:xfrm>
        </p:grpSpPr>
        <p:sp>
          <p:nvSpPr>
            <p:cNvPr id="4" name="矩形 3">
              <a:extLst>
                <a:ext uri="{FF2B5EF4-FFF2-40B4-BE49-F238E27FC236}">
                  <a16:creationId xmlns:a16="http://schemas.microsoft.com/office/drawing/2014/main" id="{93966A98-6FE1-422D-BF16-9432AE5DE235}"/>
                </a:ext>
              </a:extLst>
            </p:cNvPr>
            <p:cNvSpPr/>
            <p:nvPr/>
          </p:nvSpPr>
          <p:spPr>
            <a:xfrm>
              <a:off x="171515" y="1602620"/>
              <a:ext cx="11968960" cy="1072717"/>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C2AA997-68FB-414D-987E-150F9FAA942B}"/>
                </a:ext>
              </a:extLst>
            </p:cNvPr>
            <p:cNvSpPr txBox="1"/>
            <p:nvPr/>
          </p:nvSpPr>
          <p:spPr>
            <a:xfrm>
              <a:off x="657339" y="1908482"/>
              <a:ext cx="800219"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队列</a:t>
              </a:r>
            </a:p>
          </p:txBody>
        </p:sp>
        <p:sp>
          <p:nvSpPr>
            <p:cNvPr id="6" name="矩形 5">
              <a:extLst>
                <a:ext uri="{FF2B5EF4-FFF2-40B4-BE49-F238E27FC236}">
                  <a16:creationId xmlns:a16="http://schemas.microsoft.com/office/drawing/2014/main" id="{6DF1DD73-C8E0-4049-9207-BACD04BFF59A}"/>
                </a:ext>
              </a:extLst>
            </p:cNvPr>
            <p:cNvSpPr/>
            <p:nvPr/>
          </p:nvSpPr>
          <p:spPr>
            <a:xfrm>
              <a:off x="2985760" y="193472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cxnSp>
          <p:nvCxnSpPr>
            <p:cNvPr id="7" name="直接连接符 6">
              <a:extLst>
                <a:ext uri="{FF2B5EF4-FFF2-40B4-BE49-F238E27FC236}">
                  <a16:creationId xmlns:a16="http://schemas.microsoft.com/office/drawing/2014/main" id="{3A2EA952-FB13-4C18-9B41-58C34007F6EE}"/>
                </a:ext>
              </a:extLst>
            </p:cNvPr>
            <p:cNvCxnSpPr>
              <a:cxnSpLocks/>
            </p:cNvCxnSpPr>
            <p:nvPr/>
          </p:nvCxnSpPr>
          <p:spPr>
            <a:xfrm>
              <a:off x="2764685" y="1836808"/>
              <a:ext cx="7938979"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34A3342-87DE-455E-BF88-5DD68DABDE69}"/>
                </a:ext>
              </a:extLst>
            </p:cNvPr>
            <p:cNvCxnSpPr>
              <a:cxnSpLocks/>
            </p:cNvCxnSpPr>
            <p:nvPr/>
          </p:nvCxnSpPr>
          <p:spPr>
            <a:xfrm>
              <a:off x="2764685" y="2491486"/>
              <a:ext cx="7938979"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9EF0A4B-D7AD-4F53-951A-2ECC175F4BA4}"/>
                </a:ext>
              </a:extLst>
            </p:cNvPr>
            <p:cNvSpPr/>
            <p:nvPr/>
          </p:nvSpPr>
          <p:spPr>
            <a:xfrm>
              <a:off x="3984739" y="193472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sp>
          <p:nvSpPr>
            <p:cNvPr id="10" name="矩形 9">
              <a:extLst>
                <a:ext uri="{FF2B5EF4-FFF2-40B4-BE49-F238E27FC236}">
                  <a16:creationId xmlns:a16="http://schemas.microsoft.com/office/drawing/2014/main" id="{792702FA-BB15-41BF-8361-59BE71055DD8}"/>
                </a:ext>
              </a:extLst>
            </p:cNvPr>
            <p:cNvSpPr/>
            <p:nvPr/>
          </p:nvSpPr>
          <p:spPr>
            <a:xfrm>
              <a:off x="4983718" y="192411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sp>
          <p:nvSpPr>
            <p:cNvPr id="11" name="矩形 10">
              <a:extLst>
                <a:ext uri="{FF2B5EF4-FFF2-40B4-BE49-F238E27FC236}">
                  <a16:creationId xmlns:a16="http://schemas.microsoft.com/office/drawing/2014/main" id="{D2BFFD92-6AA4-45D4-84B8-33E608DC3377}"/>
                </a:ext>
              </a:extLst>
            </p:cNvPr>
            <p:cNvSpPr/>
            <p:nvPr/>
          </p:nvSpPr>
          <p:spPr>
            <a:xfrm>
              <a:off x="5982697" y="192653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4</a:t>
              </a:r>
              <a:endParaRPr lang="zh-CN" altLang="en-US" sz="1000" dirty="0">
                <a:solidFill>
                  <a:schemeClr val="accent3">
                    <a:lumMod val="50000"/>
                  </a:schemeClr>
                </a:solidFill>
                <a:latin typeface="+mj-ea"/>
                <a:ea typeface="+mj-ea"/>
              </a:endParaRPr>
            </a:p>
          </p:txBody>
        </p:sp>
        <p:sp>
          <p:nvSpPr>
            <p:cNvPr id="12" name="矩形 11">
              <a:extLst>
                <a:ext uri="{FF2B5EF4-FFF2-40B4-BE49-F238E27FC236}">
                  <a16:creationId xmlns:a16="http://schemas.microsoft.com/office/drawing/2014/main" id="{205758D2-7E26-4015-9020-ED38B4A9CABD}"/>
                </a:ext>
              </a:extLst>
            </p:cNvPr>
            <p:cNvSpPr/>
            <p:nvPr/>
          </p:nvSpPr>
          <p:spPr>
            <a:xfrm>
              <a:off x="6964180" y="193746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5</a:t>
              </a:r>
              <a:endParaRPr lang="zh-CN" altLang="en-US" sz="1000" dirty="0">
                <a:solidFill>
                  <a:schemeClr val="accent3">
                    <a:lumMod val="50000"/>
                  </a:schemeClr>
                </a:solidFill>
                <a:latin typeface="+mj-ea"/>
                <a:ea typeface="+mj-ea"/>
              </a:endParaRPr>
            </a:p>
          </p:txBody>
        </p:sp>
        <p:sp>
          <p:nvSpPr>
            <p:cNvPr id="13" name="矩形 12">
              <a:extLst>
                <a:ext uri="{FF2B5EF4-FFF2-40B4-BE49-F238E27FC236}">
                  <a16:creationId xmlns:a16="http://schemas.microsoft.com/office/drawing/2014/main" id="{239DD26D-9B68-48C5-92B7-2A01D9F9B5FA}"/>
                </a:ext>
              </a:extLst>
            </p:cNvPr>
            <p:cNvSpPr/>
            <p:nvPr/>
          </p:nvSpPr>
          <p:spPr>
            <a:xfrm>
              <a:off x="8962138" y="192129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sp>
          <p:nvSpPr>
            <p:cNvPr id="14" name="矩形 13">
              <a:extLst>
                <a:ext uri="{FF2B5EF4-FFF2-40B4-BE49-F238E27FC236}">
                  <a16:creationId xmlns:a16="http://schemas.microsoft.com/office/drawing/2014/main" id="{8E20D22C-D743-4DCE-8FA9-022386D29C49}"/>
                </a:ext>
              </a:extLst>
            </p:cNvPr>
            <p:cNvSpPr/>
            <p:nvPr/>
          </p:nvSpPr>
          <p:spPr>
            <a:xfrm>
              <a:off x="9916255" y="1912100"/>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sp>
          <p:nvSpPr>
            <p:cNvPr id="15" name="文本框 14">
              <a:extLst>
                <a:ext uri="{FF2B5EF4-FFF2-40B4-BE49-F238E27FC236}">
                  <a16:creationId xmlns:a16="http://schemas.microsoft.com/office/drawing/2014/main" id="{A094CACC-AE58-425B-BBFF-36903B6FA1D0}"/>
                </a:ext>
              </a:extLst>
            </p:cNvPr>
            <p:cNvSpPr txBox="1"/>
            <p:nvPr/>
          </p:nvSpPr>
          <p:spPr>
            <a:xfrm>
              <a:off x="1930481" y="1990086"/>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出列</a:t>
              </a:r>
            </a:p>
          </p:txBody>
        </p:sp>
        <p:sp>
          <p:nvSpPr>
            <p:cNvPr id="16" name="文本框 15">
              <a:extLst>
                <a:ext uri="{FF2B5EF4-FFF2-40B4-BE49-F238E27FC236}">
                  <a16:creationId xmlns:a16="http://schemas.microsoft.com/office/drawing/2014/main" id="{03833F27-68AC-4D80-BC38-29D7278039CA}"/>
                </a:ext>
              </a:extLst>
            </p:cNvPr>
            <p:cNvSpPr txBox="1"/>
            <p:nvPr/>
          </p:nvSpPr>
          <p:spPr>
            <a:xfrm>
              <a:off x="10877849" y="1955774"/>
              <a:ext cx="662938"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入列</a:t>
              </a:r>
            </a:p>
          </p:txBody>
        </p:sp>
        <p:cxnSp>
          <p:nvCxnSpPr>
            <p:cNvPr id="17" name="直接箭头连接符 16">
              <a:extLst>
                <a:ext uri="{FF2B5EF4-FFF2-40B4-BE49-F238E27FC236}">
                  <a16:creationId xmlns:a16="http://schemas.microsoft.com/office/drawing/2014/main" id="{FAAC7594-5DF1-43C1-B8AC-F1153CCCDCB6}"/>
                </a:ext>
              </a:extLst>
            </p:cNvPr>
            <p:cNvCxnSpPr>
              <a:cxnSpLocks/>
            </p:cNvCxnSpPr>
            <p:nvPr/>
          </p:nvCxnSpPr>
          <p:spPr>
            <a:xfrm flipH="1">
              <a:off x="1944808" y="2391650"/>
              <a:ext cx="593370" cy="0"/>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BA99CA2-4F69-43FA-8AA3-68D9020D30C5}"/>
                </a:ext>
              </a:extLst>
            </p:cNvPr>
            <p:cNvCxnSpPr>
              <a:cxnSpLocks/>
            </p:cNvCxnSpPr>
            <p:nvPr/>
          </p:nvCxnSpPr>
          <p:spPr>
            <a:xfrm flipH="1">
              <a:off x="10912633" y="2359418"/>
              <a:ext cx="593370" cy="0"/>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806644A-946F-4BDA-9F90-0495B9DA2F6C}"/>
                </a:ext>
              </a:extLst>
            </p:cNvPr>
            <p:cNvCxnSpPr>
              <a:cxnSpLocks/>
            </p:cNvCxnSpPr>
            <p:nvPr/>
          </p:nvCxnSpPr>
          <p:spPr>
            <a:xfrm>
              <a:off x="7816858" y="2202051"/>
              <a:ext cx="889260"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矩形 19">
            <a:extLst>
              <a:ext uri="{FF2B5EF4-FFF2-40B4-BE49-F238E27FC236}">
                <a16:creationId xmlns:a16="http://schemas.microsoft.com/office/drawing/2014/main" id="{B97D32F1-13A6-44AC-9A54-0202C95729AD}"/>
              </a:ext>
            </a:extLst>
          </p:cNvPr>
          <p:cNvSpPr/>
          <p:nvPr/>
        </p:nvSpPr>
        <p:spPr>
          <a:xfrm>
            <a:off x="460697" y="2364492"/>
            <a:ext cx="11619783" cy="384066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是一种</a:t>
            </a:r>
            <a:r>
              <a:rPr lang="zh-CN" altLang="en-US" sz="1600" b="1" dirty="0">
                <a:latin typeface="微软雅黑" panose="020B0503020204020204" pitchFamily="34" charset="-122"/>
                <a:ea typeface="微软雅黑" panose="020B0503020204020204" pitchFamily="34" charset="-122"/>
              </a:rPr>
              <a:t>特殊的线性表</a:t>
            </a:r>
            <a:r>
              <a:rPr lang="zh-CN" altLang="en-US" sz="1600" dirty="0">
                <a:latin typeface="微软雅黑" panose="020B0503020204020204" pitchFamily="34" charset="-122"/>
                <a:ea typeface="微软雅黑" panose="020B0503020204020204" pitchFamily="34" charset="-122"/>
              </a:rPr>
              <a:t>，特殊之处在于它只允许在表的前端（</a:t>
            </a:r>
            <a:r>
              <a:rPr lang="en-US" altLang="zh-CN" sz="1600" dirty="0">
                <a:latin typeface="微软雅黑" panose="020B0503020204020204" pitchFamily="34" charset="-122"/>
                <a:ea typeface="微软雅黑" panose="020B0503020204020204" pitchFamily="34" charset="-122"/>
              </a:rPr>
              <a:t>front</a:t>
            </a:r>
            <a:r>
              <a:rPr lang="zh-CN" altLang="en-US" sz="1600" dirty="0">
                <a:latin typeface="微软雅黑" panose="020B0503020204020204" pitchFamily="34" charset="-122"/>
                <a:ea typeface="微软雅黑" panose="020B0503020204020204" pitchFamily="34" charset="-122"/>
              </a:rPr>
              <a:t>）进行删除操作</a:t>
            </a:r>
            <a:r>
              <a:rPr lang="en-US" altLang="zh-CN"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出列</a:t>
            </a:r>
            <a:r>
              <a:rPr lang="zh-CN" altLang="en-US" sz="1600" dirty="0">
                <a:latin typeface="微软雅黑" panose="020B0503020204020204" pitchFamily="34" charset="-122"/>
                <a:ea typeface="微软雅黑" panose="020B0503020204020204" pitchFamily="34" charset="-122"/>
              </a:rPr>
              <a:t>，而在表的后端（</a:t>
            </a:r>
            <a:r>
              <a:rPr lang="en-US" altLang="zh-CN" sz="1600" dirty="0">
                <a:latin typeface="微软雅黑" panose="020B0503020204020204" pitchFamily="34" charset="-122"/>
                <a:ea typeface="微软雅黑" panose="020B0503020204020204" pitchFamily="34" charset="-122"/>
              </a:rPr>
              <a:t>rear</a:t>
            </a:r>
            <a:r>
              <a:rPr lang="zh-CN" altLang="en-US" sz="1600" dirty="0">
                <a:latin typeface="微软雅黑" panose="020B0503020204020204" pitchFamily="34" charset="-122"/>
                <a:ea typeface="微软雅黑" panose="020B0503020204020204" pitchFamily="34" charset="-122"/>
              </a:rPr>
              <a:t>）进行插入操作</a:t>
            </a:r>
            <a:r>
              <a:rPr lang="en-US" altLang="zh-CN"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入列</a:t>
            </a:r>
            <a:r>
              <a:rPr lang="zh-CN" altLang="en-US" sz="1600" dirty="0">
                <a:latin typeface="微软雅黑" panose="020B0503020204020204" pitchFamily="34" charset="-122"/>
                <a:ea typeface="微软雅黑" panose="020B0503020204020204" pitchFamily="34" charset="-122"/>
              </a:rPr>
              <a:t>，和栈一样，队列是一种操作受限制的线性表。进行插入操作的端称为队尾，进行删除操作的端称为队头。故队列又称为先进先出（</a:t>
            </a:r>
            <a:r>
              <a:rPr lang="en-US" altLang="zh-CN" sz="1600" dirty="0">
                <a:latin typeface="微软雅黑" panose="020B0503020204020204" pitchFamily="34" charset="-122"/>
                <a:ea typeface="微软雅黑" panose="020B0503020204020204" pitchFamily="34" charset="-122"/>
              </a:rPr>
              <a:t>FIFO—first in first out</a:t>
            </a:r>
            <a:r>
              <a:rPr lang="zh-CN" altLang="en-US" sz="1600" dirty="0">
                <a:latin typeface="微软雅黑" panose="020B0503020204020204" pitchFamily="34" charset="-122"/>
                <a:ea typeface="微软雅黑" panose="020B0503020204020204" pitchFamily="34" charset="-122"/>
              </a:rPr>
              <a:t>）线性表。</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顺序队列：建立顺序队列结构必须为其静态分配或动态申请一片连续的存储空间，并设置两个指针进行管理。一个是队头指针</a:t>
            </a:r>
            <a:r>
              <a:rPr lang="en-US" altLang="zh-CN" sz="1600" dirty="0">
                <a:latin typeface="微软雅黑" panose="020B0503020204020204" pitchFamily="34" charset="-122"/>
                <a:ea typeface="微软雅黑" panose="020B0503020204020204" pitchFamily="34" charset="-122"/>
              </a:rPr>
              <a:t>front</a:t>
            </a:r>
            <a:r>
              <a:rPr lang="zh-CN" altLang="en-US" sz="1600" dirty="0">
                <a:latin typeface="微软雅黑" panose="020B0503020204020204" pitchFamily="34" charset="-122"/>
                <a:ea typeface="微软雅黑" panose="020B0503020204020204" pitchFamily="34" charset="-122"/>
              </a:rPr>
              <a:t>，它指向队头元素；另一个是队尾指针</a:t>
            </a:r>
            <a:r>
              <a:rPr lang="en-US" altLang="zh-CN" sz="1600" dirty="0">
                <a:latin typeface="微软雅黑" panose="020B0503020204020204" pitchFamily="34" charset="-122"/>
                <a:ea typeface="微软雅黑" panose="020B0503020204020204" pitchFamily="34" charset="-122"/>
              </a:rPr>
              <a:t>rear</a:t>
            </a:r>
            <a:r>
              <a:rPr lang="zh-CN" altLang="en-US" sz="1600" dirty="0">
                <a:latin typeface="微软雅黑" panose="020B0503020204020204" pitchFamily="34" charset="-122"/>
                <a:ea typeface="微软雅黑" panose="020B0503020204020204" pitchFamily="34" charset="-122"/>
              </a:rPr>
              <a:t>，它指向下一个入队元素的存储位置。</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循环队列：在实际使用队列时，为了使队列空间能重复使用，往往对队列的使用方法稍加改进：无论插入或删除，一旦后端（</a:t>
            </a:r>
            <a:r>
              <a:rPr lang="en-US" altLang="zh-CN" sz="1600" dirty="0">
                <a:latin typeface="微软雅黑" panose="020B0503020204020204" pitchFamily="34" charset="-122"/>
                <a:ea typeface="微软雅黑" panose="020B0503020204020204" pitchFamily="34" charset="-122"/>
              </a:rPr>
              <a:t>rear</a:t>
            </a:r>
            <a:r>
              <a:rPr lang="zh-CN" altLang="en-US" sz="1600" dirty="0">
                <a:latin typeface="微软雅黑" panose="020B0503020204020204" pitchFamily="34" charset="-122"/>
                <a:ea typeface="微软雅黑" panose="020B0503020204020204" pitchFamily="34" charset="-122"/>
              </a:rPr>
              <a:t>）指针增</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或前端（</a:t>
            </a:r>
            <a:r>
              <a:rPr lang="en-US" altLang="zh-CN" sz="1600" dirty="0">
                <a:latin typeface="微软雅黑" panose="020B0503020204020204" pitchFamily="34" charset="-122"/>
                <a:ea typeface="微软雅黑" panose="020B0503020204020204" pitchFamily="34" charset="-122"/>
              </a:rPr>
              <a:t>front</a:t>
            </a:r>
            <a:r>
              <a:rPr lang="zh-CN" altLang="en-US" sz="1600" dirty="0">
                <a:latin typeface="微软雅黑" panose="020B0503020204020204" pitchFamily="34" charset="-122"/>
                <a:ea typeface="微软雅黑" panose="020B0503020204020204" pitchFamily="34" charset="-122"/>
              </a:rPr>
              <a:t>）指针增</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时超出了所分配的队列空间，就让它指向这片连续空间的起始位置。自己再从</a:t>
            </a:r>
            <a:r>
              <a:rPr lang="en-US" altLang="zh-CN" sz="1600" dirty="0">
                <a:latin typeface="微软雅黑" panose="020B0503020204020204" pitchFamily="34" charset="-122"/>
                <a:ea typeface="微软雅黑" panose="020B0503020204020204" pitchFamily="34" charset="-122"/>
              </a:rPr>
              <a:t>MaxSize-1</a:t>
            </a:r>
            <a:r>
              <a:rPr lang="zh-CN" altLang="en-US" sz="1600" dirty="0">
                <a:latin typeface="微软雅黑" panose="020B0503020204020204" pitchFamily="34" charset="-122"/>
                <a:ea typeface="微软雅黑" panose="020B0503020204020204" pitchFamily="34" charset="-122"/>
              </a:rPr>
              <a:t>增</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变到</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，可用取余运算 </a:t>
            </a:r>
            <a:r>
              <a:rPr lang="en-US" altLang="zh-CN" sz="1600" dirty="0" err="1">
                <a:latin typeface="微软雅黑" panose="020B0503020204020204" pitchFamily="34" charset="-122"/>
                <a:ea typeface="微软雅黑" panose="020B0503020204020204" pitchFamily="34" charset="-122"/>
              </a:rPr>
              <a:t>rear%MaxSize</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和 </a:t>
            </a:r>
            <a:r>
              <a:rPr lang="en-US" altLang="zh-CN" sz="1600" dirty="0" err="1">
                <a:latin typeface="微软雅黑" panose="020B0503020204020204" pitchFamily="34" charset="-122"/>
                <a:ea typeface="微软雅黑" panose="020B0503020204020204" pitchFamily="34" charset="-122"/>
              </a:rPr>
              <a:t>front%MaxSize</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来实现。这实际上是把队列空间想象成一个环形空间，环形空间中的存储单元循环使用，用这种方法管理的队列也就称为循环队列。除了一些简单应用之外，真正实用的队列是循环队列。</a:t>
            </a:r>
          </a:p>
        </p:txBody>
      </p:sp>
    </p:spTree>
    <p:extLst>
      <p:ext uri="{BB962C8B-B14F-4D97-AF65-F5344CB8AC3E}">
        <p14:creationId xmlns:p14="http://schemas.microsoft.com/office/powerpoint/2010/main" val="18390850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65CA9-E1B3-4021-A257-23A69DEC5AA3}"/>
              </a:ext>
            </a:extLst>
          </p:cNvPr>
          <p:cNvSpPr>
            <a:spLocks noGrp="1"/>
          </p:cNvSpPr>
          <p:nvPr>
            <p:ph type="title"/>
          </p:nvPr>
        </p:nvSpPr>
        <p:spPr/>
        <p:txBody>
          <a:bodyPr/>
          <a:lstStyle/>
          <a:p>
            <a:r>
              <a:rPr lang="en-US" altLang="zh-CN" dirty="0"/>
              <a:t>2.4. </a:t>
            </a:r>
            <a:r>
              <a:rPr lang="zh-CN" altLang="en-US" dirty="0"/>
              <a:t>树</a:t>
            </a:r>
          </a:p>
        </p:txBody>
      </p:sp>
      <p:pic>
        <p:nvPicPr>
          <p:cNvPr id="31" name="图片 30">
            <a:extLst>
              <a:ext uri="{FF2B5EF4-FFF2-40B4-BE49-F238E27FC236}">
                <a16:creationId xmlns:a16="http://schemas.microsoft.com/office/drawing/2014/main" id="{8D60448E-C059-4D26-9746-E0A7FC652648}"/>
              </a:ext>
            </a:extLst>
          </p:cNvPr>
          <p:cNvPicPr>
            <a:picLocks noChangeAspect="1"/>
          </p:cNvPicPr>
          <p:nvPr/>
        </p:nvPicPr>
        <p:blipFill>
          <a:blip r:embed="rId2"/>
          <a:stretch>
            <a:fillRect/>
          </a:stretch>
        </p:blipFill>
        <p:spPr>
          <a:xfrm>
            <a:off x="732625" y="929502"/>
            <a:ext cx="4025523" cy="2234205"/>
          </a:xfrm>
          <a:prstGeom prst="rect">
            <a:avLst/>
          </a:prstGeom>
        </p:spPr>
      </p:pic>
      <p:sp>
        <p:nvSpPr>
          <p:cNvPr id="32" name="矩形 31">
            <a:extLst>
              <a:ext uri="{FF2B5EF4-FFF2-40B4-BE49-F238E27FC236}">
                <a16:creationId xmlns:a16="http://schemas.microsoft.com/office/drawing/2014/main" id="{424364E9-4008-4305-8363-11449E00CC67}"/>
              </a:ext>
            </a:extLst>
          </p:cNvPr>
          <p:cNvSpPr/>
          <p:nvPr/>
        </p:nvSpPr>
        <p:spPr>
          <a:xfrm>
            <a:off x="4900411" y="865108"/>
            <a:ext cx="7064062" cy="499482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由</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n&gt;=1</a:t>
            </a:r>
            <a:r>
              <a:rPr lang="zh-CN" altLang="en-US" sz="1600" dirty="0">
                <a:latin typeface="微软雅黑" panose="020B0503020204020204" pitchFamily="34" charset="-122"/>
                <a:ea typeface="微软雅黑" panose="020B0503020204020204" pitchFamily="34" charset="-122"/>
              </a:rPr>
              <a:t>）个有限结点（加上特定关系约束的数据元素）组成一个具有层次关系的集合。把它叫做“树”是因为它看起来像一棵倒挂的树，也就是说它是根朝上，而叶朝下的。其基本特点：每个结点有零个或多个子结点；没有父结点的结点称为根结点；每一个非根结点有且只有一个父结点；除了根结点外，每个子结点可以分为多个不相交的子树。</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种类：</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无序树：树中任意节点的子结点之间没有顺序关系，这种树称为无序树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也称为自由树</a:t>
            </a:r>
            <a:r>
              <a:rPr lang="en-US" altLang="zh-CN" sz="1400" dirty="0">
                <a:latin typeface="微软雅黑" panose="020B0503020204020204" pitchFamily="34" charset="-122"/>
                <a:ea typeface="微软雅黑" panose="020B0503020204020204" pitchFamily="34" charset="-122"/>
              </a:rPr>
              <a:t>;</a:t>
            </a:r>
          </a:p>
          <a:p>
            <a:pPr marL="742950" lvl="1" indent="-285750">
              <a:lnSpc>
                <a:spcPct val="15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有序树：树中任意节点的子结点之间有顺序关系，这种树称为有序树；</a:t>
            </a:r>
          </a:p>
          <a:p>
            <a:pPr marL="742950" lvl="1" indent="-285750">
              <a:lnSpc>
                <a:spcPct val="15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二叉树：每个节点最多含有两个子树的树称为二叉树</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深度：定义一棵树的根结点层次为</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，其他节点的层次是其父结点层次加</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。一棵树中所有结点的层次的最大值称为这棵树的深度。</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符号表达法： （</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B(E(K,L),F),C(G),D(H(M),I,J)</a:t>
            </a:r>
            <a:r>
              <a:rPr lang="zh-CN" altLang="en-US" sz="16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403887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A0518-33D9-4EAD-93FF-946236C2EA55}"/>
              </a:ext>
            </a:extLst>
          </p:cNvPr>
          <p:cNvSpPr>
            <a:spLocks noGrp="1"/>
          </p:cNvSpPr>
          <p:nvPr>
            <p:ph type="title"/>
          </p:nvPr>
        </p:nvSpPr>
        <p:spPr>
          <a:xfrm>
            <a:off x="0" y="11561"/>
            <a:ext cx="12192000" cy="480060"/>
          </a:xfrm>
        </p:spPr>
        <p:txBody>
          <a:bodyPr/>
          <a:lstStyle/>
          <a:p>
            <a:r>
              <a:rPr lang="en-US" altLang="zh-CN" dirty="0"/>
              <a:t>2.5. </a:t>
            </a:r>
            <a:r>
              <a:rPr lang="zh-CN" altLang="en-US" dirty="0"/>
              <a:t>图</a:t>
            </a:r>
          </a:p>
        </p:txBody>
      </p:sp>
      <p:pic>
        <p:nvPicPr>
          <p:cNvPr id="3" name="图片 2">
            <a:extLst>
              <a:ext uri="{FF2B5EF4-FFF2-40B4-BE49-F238E27FC236}">
                <a16:creationId xmlns:a16="http://schemas.microsoft.com/office/drawing/2014/main" id="{6CB35E71-517D-4C0E-AAF7-470EDBA2E7CE}"/>
              </a:ext>
            </a:extLst>
          </p:cNvPr>
          <p:cNvPicPr>
            <a:picLocks noChangeAspect="1"/>
          </p:cNvPicPr>
          <p:nvPr/>
        </p:nvPicPr>
        <p:blipFill>
          <a:blip r:embed="rId2"/>
          <a:stretch>
            <a:fillRect/>
          </a:stretch>
        </p:blipFill>
        <p:spPr>
          <a:xfrm>
            <a:off x="733964" y="727937"/>
            <a:ext cx="2609718" cy="2948982"/>
          </a:xfrm>
          <a:prstGeom prst="rect">
            <a:avLst/>
          </a:prstGeom>
        </p:spPr>
      </p:pic>
      <p:pic>
        <p:nvPicPr>
          <p:cNvPr id="20" name="图片 19">
            <a:extLst>
              <a:ext uri="{FF2B5EF4-FFF2-40B4-BE49-F238E27FC236}">
                <a16:creationId xmlns:a16="http://schemas.microsoft.com/office/drawing/2014/main" id="{72F2C8E5-59C7-4451-8F52-DD0789151E51}"/>
              </a:ext>
            </a:extLst>
          </p:cNvPr>
          <p:cNvPicPr>
            <a:picLocks noChangeAspect="1"/>
          </p:cNvPicPr>
          <p:nvPr/>
        </p:nvPicPr>
        <p:blipFill>
          <a:blip r:embed="rId3"/>
          <a:stretch>
            <a:fillRect/>
          </a:stretch>
        </p:blipFill>
        <p:spPr>
          <a:xfrm>
            <a:off x="733964" y="4107523"/>
            <a:ext cx="2609718" cy="2260016"/>
          </a:xfrm>
          <a:prstGeom prst="rect">
            <a:avLst/>
          </a:prstGeom>
        </p:spPr>
      </p:pic>
      <p:sp>
        <p:nvSpPr>
          <p:cNvPr id="21" name="矩形 20">
            <a:extLst>
              <a:ext uri="{FF2B5EF4-FFF2-40B4-BE49-F238E27FC236}">
                <a16:creationId xmlns:a16="http://schemas.microsoft.com/office/drawing/2014/main" id="{F9839B97-C06F-4955-8A09-661D214B1A1E}"/>
              </a:ext>
            </a:extLst>
          </p:cNvPr>
          <p:cNvSpPr/>
          <p:nvPr/>
        </p:nvSpPr>
        <p:spPr>
          <a:xfrm>
            <a:off x="3527022" y="727937"/>
            <a:ext cx="8339069" cy="445622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Graph</a:t>
            </a:r>
            <a:r>
              <a:rPr lang="zh-CN" altLang="en-US" sz="1600" dirty="0">
                <a:latin typeface="微软雅黑" panose="020B0503020204020204" pitchFamily="34" charset="-122"/>
                <a:ea typeface="微软雅黑" panose="020B0503020204020204" pitchFamily="34" charset="-122"/>
              </a:rPr>
              <a:t>）是表示物件（数据元素）与物件（数据元素）之间的关系的数学对象，是图论的基本研究对象。</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有</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无向图：如果给图的每条边规定一个方向，那么得到的图称为有向图。在有向图中，与一个节点相关联的边有出边和入边之分。相反，边没有方向的图称为无向图。</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一个图如果任意两顶点之间只有一条边（在有向图中为两顶点之间每个方向只有一条边）；边集中不含环，则称为单图。</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图的表示，使用二元组标记 </a:t>
            </a:r>
            <a:r>
              <a:rPr lang="en-US" altLang="zh-CN" sz="1600" dirty="0">
                <a:latin typeface="微软雅黑" panose="020B0503020204020204" pitchFamily="34" charset="-122"/>
                <a:ea typeface="微软雅黑" panose="020B0503020204020204" pitchFamily="34" charset="-122"/>
              </a:rPr>
              <a:t>G=(V,E)</a:t>
            </a:r>
            <a:r>
              <a:rPr lang="zh-CN" altLang="en-US" sz="1600" dirty="0">
                <a:latin typeface="微软雅黑" panose="020B0503020204020204" pitchFamily="34" charset="-122"/>
                <a:ea typeface="微软雅黑" panose="020B0503020204020204" pitchFamily="34" charset="-122"/>
              </a:rPr>
              <a:t>，其中 </a:t>
            </a:r>
            <a:r>
              <a:rPr lang="en-US" altLang="zh-CN" sz="1600" dirty="0">
                <a:latin typeface="微软雅黑" panose="020B0503020204020204" pitchFamily="34" charset="-122"/>
                <a:ea typeface="微软雅黑" panose="020B0503020204020204" pitchFamily="34" charset="-122"/>
              </a:rPr>
              <a:t>V </a:t>
            </a:r>
            <a:r>
              <a:rPr lang="zh-CN" altLang="en-US" sz="1600" dirty="0">
                <a:latin typeface="微软雅黑" panose="020B0503020204020204" pitchFamily="34" charset="-122"/>
                <a:ea typeface="微软雅黑" panose="020B0503020204020204" pitchFamily="34" charset="-122"/>
              </a:rPr>
              <a:t>表示数据元素集合，</a:t>
            </a:r>
            <a:r>
              <a:rPr lang="en-US" altLang="zh-CN" sz="1600" dirty="0">
                <a:latin typeface="微软雅黑" panose="020B0503020204020204" pitchFamily="34" charset="-122"/>
                <a:ea typeface="微软雅黑" panose="020B0503020204020204" pitchFamily="34" charset="-122"/>
              </a:rPr>
              <a:t>E </a:t>
            </a:r>
            <a:r>
              <a:rPr lang="zh-CN" altLang="en-US" sz="1600" dirty="0">
                <a:latin typeface="微软雅黑" panose="020B0503020204020204" pitchFamily="34" charset="-122"/>
                <a:ea typeface="微软雅黑" panose="020B0503020204020204" pitchFamily="34" charset="-122"/>
              </a:rPr>
              <a:t>表示边集合。</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en-US" altLang="zh-CN" sz="1600" dirty="0">
                <a:solidFill>
                  <a:srgbClr val="00B050"/>
                </a:solidFill>
                <a:latin typeface="微软雅黑" panose="020B0503020204020204" pitchFamily="34" charset="-122"/>
                <a:ea typeface="微软雅黑" panose="020B0503020204020204" pitchFamily="34" charset="-122"/>
              </a:rPr>
              <a:t>V={V1,V2,V3,V5}</a:t>
            </a:r>
          </a:p>
          <a:p>
            <a:pPr marL="742950" lvl="1" indent="-285750">
              <a:lnSpc>
                <a:spcPct val="150000"/>
              </a:lnSpc>
              <a:buFont typeface="Wingdings" panose="05000000000000000000" pitchFamily="2" charset="2"/>
              <a:buChar char="p"/>
            </a:pPr>
            <a:r>
              <a:rPr lang="en-US" altLang="zh-CN" sz="1600" dirty="0">
                <a:solidFill>
                  <a:srgbClr val="00B050"/>
                </a:solidFill>
                <a:latin typeface="微软雅黑" panose="020B0503020204020204" pitchFamily="34" charset="-122"/>
                <a:ea typeface="微软雅黑" panose="020B0503020204020204" pitchFamily="34" charset="-122"/>
              </a:rPr>
              <a:t>E={(V1,V2),(V2,V3),(V3,V4),(V4,V5),(V5,V1),(V2,V5),(V4,V1)}  </a:t>
            </a:r>
            <a:r>
              <a:rPr lang="zh-CN" altLang="en-US" sz="1600" dirty="0">
                <a:solidFill>
                  <a:srgbClr val="00B050"/>
                </a:solidFill>
                <a:latin typeface="微软雅黑" panose="020B0503020204020204" pitchFamily="34" charset="-122"/>
                <a:ea typeface="微软雅黑" panose="020B0503020204020204" pitchFamily="34" charset="-122"/>
              </a:rPr>
              <a:t>（顶点不分次序）</a:t>
            </a:r>
            <a:endParaRPr lang="en-US" altLang="zh-CN" sz="1600" dirty="0">
              <a:solidFill>
                <a:srgbClr val="00B05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en-US" altLang="zh-CN" sz="1600" dirty="0">
                <a:solidFill>
                  <a:srgbClr val="7030A0"/>
                </a:solidFill>
                <a:latin typeface="微软雅黑" panose="020B0503020204020204" pitchFamily="34" charset="-122"/>
                <a:ea typeface="微软雅黑" panose="020B0503020204020204" pitchFamily="34" charset="-122"/>
              </a:rPr>
              <a:t>V={V1,V2,V3,V5}</a:t>
            </a:r>
          </a:p>
          <a:p>
            <a:pPr marL="742950" lvl="1" indent="-285750">
              <a:lnSpc>
                <a:spcPct val="150000"/>
              </a:lnSpc>
              <a:buFont typeface="Wingdings" panose="05000000000000000000" pitchFamily="2" charset="2"/>
              <a:buChar char="p"/>
            </a:pPr>
            <a:r>
              <a:rPr lang="en-US" altLang="zh-CN" sz="1600" dirty="0">
                <a:solidFill>
                  <a:srgbClr val="7030A0"/>
                </a:solidFill>
                <a:latin typeface="微软雅黑" panose="020B0503020204020204" pitchFamily="34" charset="-122"/>
                <a:ea typeface="微软雅黑" panose="020B0503020204020204" pitchFamily="34" charset="-122"/>
              </a:rPr>
              <a:t>E={&lt;V1,V2&gt;,&lt;V2,V3&gt;,&lt;V1,V5&gt;,&lt;V5,V4&gt;,&lt;V4,V1&gt;,&lt;V4,V3&gt;} </a:t>
            </a:r>
            <a:r>
              <a:rPr lang="zh-CN" altLang="en-US" sz="1600" dirty="0">
                <a:solidFill>
                  <a:srgbClr val="7030A0"/>
                </a:solidFill>
                <a:latin typeface="微软雅黑" panose="020B0503020204020204" pitchFamily="34" charset="-122"/>
                <a:ea typeface="微软雅黑" panose="020B0503020204020204" pitchFamily="34" charset="-122"/>
              </a:rPr>
              <a:t>（顶点有次序</a:t>
            </a:r>
            <a:r>
              <a:rPr lang="zh-CN" altLang="en-US" sz="1600" dirty="0">
                <a:latin typeface="微软雅黑" panose="020B0503020204020204" pitchFamily="34" charset="-122"/>
                <a:ea typeface="微软雅黑" panose="020B0503020204020204" pitchFamily="34" charset="-122"/>
              </a:rPr>
              <a:t>）</a:t>
            </a:r>
          </a:p>
        </p:txBody>
      </p:sp>
      <p:sp>
        <p:nvSpPr>
          <p:cNvPr id="22" name="矩形 21">
            <a:extLst>
              <a:ext uri="{FF2B5EF4-FFF2-40B4-BE49-F238E27FC236}">
                <a16:creationId xmlns:a16="http://schemas.microsoft.com/office/drawing/2014/main" id="{24EF75F7-6565-4CC4-80C0-C4C277E360ED}"/>
              </a:ext>
            </a:extLst>
          </p:cNvPr>
          <p:cNvSpPr/>
          <p:nvPr/>
        </p:nvSpPr>
        <p:spPr>
          <a:xfrm>
            <a:off x="1509037" y="3676919"/>
            <a:ext cx="877163" cy="369332"/>
          </a:xfrm>
          <a:prstGeom prst="rect">
            <a:avLst/>
          </a:prstGeom>
        </p:spPr>
        <p:txBody>
          <a:bodyPr wrap="none">
            <a:spAutoFit/>
          </a:bodyPr>
          <a:lstStyle/>
          <a:p>
            <a:pPr>
              <a:buNone/>
            </a:pPr>
            <a:r>
              <a:rPr lang="zh-CN" altLang="en-US" dirty="0">
                <a:latin typeface="微软雅黑" panose="020B0503020204020204" pitchFamily="34" charset="-122"/>
                <a:ea typeface="微软雅黑" panose="020B0503020204020204" pitchFamily="34" charset="-122"/>
              </a:rPr>
              <a:t>无向图</a:t>
            </a:r>
            <a:endParaRPr lang="zh-CN" altLang="en-US" dirty="0"/>
          </a:p>
        </p:txBody>
      </p:sp>
      <p:sp>
        <p:nvSpPr>
          <p:cNvPr id="23" name="矩形 22">
            <a:extLst>
              <a:ext uri="{FF2B5EF4-FFF2-40B4-BE49-F238E27FC236}">
                <a16:creationId xmlns:a16="http://schemas.microsoft.com/office/drawing/2014/main" id="{D8D78281-4EB9-4C8A-8685-A29B2773E9A8}"/>
              </a:ext>
            </a:extLst>
          </p:cNvPr>
          <p:cNvSpPr/>
          <p:nvPr/>
        </p:nvSpPr>
        <p:spPr>
          <a:xfrm>
            <a:off x="1600241" y="6367539"/>
            <a:ext cx="877163" cy="369332"/>
          </a:xfrm>
          <a:prstGeom prst="rect">
            <a:avLst/>
          </a:prstGeom>
        </p:spPr>
        <p:txBody>
          <a:bodyPr wrap="none">
            <a:spAutoFit/>
          </a:bodyPr>
          <a:lstStyle/>
          <a:p>
            <a:pPr>
              <a:buNone/>
            </a:pPr>
            <a:r>
              <a:rPr lang="zh-CN" altLang="en-US" dirty="0">
                <a:latin typeface="微软雅黑" panose="020B0503020204020204" pitchFamily="34" charset="-122"/>
                <a:ea typeface="微软雅黑" panose="020B0503020204020204" pitchFamily="34" charset="-122"/>
              </a:rPr>
              <a:t>有向图</a:t>
            </a:r>
            <a:endParaRPr lang="zh-CN" altLang="en-US" dirty="0"/>
          </a:p>
        </p:txBody>
      </p:sp>
    </p:spTree>
    <p:extLst>
      <p:ext uri="{BB962C8B-B14F-4D97-AF65-F5344CB8AC3E}">
        <p14:creationId xmlns:p14="http://schemas.microsoft.com/office/powerpoint/2010/main" val="25826822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1082653001"/>
              </p:ext>
            </p:extLst>
          </p:nvPr>
        </p:nvGraphicFramePr>
        <p:xfrm>
          <a:off x="285751" y="1519172"/>
          <a:ext cx="11532869" cy="1551055"/>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6860419">
                  <a:extLst>
                    <a:ext uri="{9D8B030D-6E8A-4147-A177-3AD203B41FA5}">
                      <a16:colId xmlns:a16="http://schemas.microsoft.com/office/drawing/2014/main" val="20001"/>
                    </a:ext>
                  </a:extLst>
                </a:gridCol>
                <a:gridCol w="708577">
                  <a:extLst>
                    <a:ext uri="{9D8B030D-6E8A-4147-A177-3AD203B41FA5}">
                      <a16:colId xmlns:a16="http://schemas.microsoft.com/office/drawing/2014/main" val="20002"/>
                    </a:ext>
                  </a:extLst>
                </a:gridCol>
                <a:gridCol w="3015910">
                  <a:extLst>
                    <a:ext uri="{9D8B030D-6E8A-4147-A177-3AD203B41FA5}">
                      <a16:colId xmlns:a16="http://schemas.microsoft.com/office/drawing/2014/main" val="20003"/>
                    </a:ext>
                  </a:extLst>
                </a:gridCol>
              </a:tblGrid>
              <a:tr h="483493">
                <a:tc>
                  <a:txBody>
                    <a:bodyPr/>
                    <a:lstStyle/>
                    <a:p>
                      <a:pPr>
                        <a:lnSpc>
                          <a:spcPct val="150000"/>
                        </a:lnSpc>
                      </a:pPr>
                      <a:r>
                        <a:rPr lang="zh-CN" altLang="en-US" sz="1400" b="1" dirty="0">
                          <a:solidFill>
                            <a:schemeClr val="bg1">
                              <a:lumMod val="50000"/>
                            </a:schemeClr>
                          </a:solidFill>
                          <a:effectLst/>
                          <a:latin typeface="+mj-ea"/>
                          <a:ea typeface="+mj-ea"/>
                        </a:rPr>
                        <a:t>作业编号</a:t>
                      </a:r>
                    </a:p>
                  </a:txBody>
                  <a:tcPr anchor="ctr"/>
                </a:tc>
                <a:tc>
                  <a:txBody>
                    <a:bodyPr/>
                    <a:lstStyle/>
                    <a:p>
                      <a:pPr>
                        <a:lnSpc>
                          <a:spcPct val="150000"/>
                        </a:lnSpc>
                      </a:pPr>
                      <a:r>
                        <a:rPr lang="zh-CN" altLang="en-US" sz="1400" b="1" dirty="0">
                          <a:solidFill>
                            <a:schemeClr val="bg1">
                              <a:lumMod val="50000"/>
                            </a:schemeClr>
                          </a:solidFill>
                          <a:effectLst/>
                          <a:latin typeface="+mj-ea"/>
                          <a:ea typeface="+mj-ea"/>
                        </a:rPr>
                        <a:t>作业任务</a:t>
                      </a:r>
                    </a:p>
                  </a:txBody>
                  <a:tcPr anchor="ctr"/>
                </a:tc>
                <a:tc>
                  <a:txBody>
                    <a:bodyPr/>
                    <a:lstStyle/>
                    <a:p>
                      <a:pPr>
                        <a:lnSpc>
                          <a:spcPct val="150000"/>
                        </a:lnSpc>
                      </a:pPr>
                      <a:r>
                        <a:rPr lang="zh-CN" altLang="en-US" sz="1400" b="1" dirty="0">
                          <a:solidFill>
                            <a:schemeClr val="bg1">
                              <a:lumMod val="50000"/>
                            </a:schemeClr>
                          </a:solidFill>
                          <a:effectLst/>
                          <a:latin typeface="+mj-ea"/>
                          <a:ea typeface="+mj-ea"/>
                        </a:rPr>
                        <a:t>模板</a:t>
                      </a:r>
                    </a:p>
                  </a:txBody>
                  <a:tcPr anchor="ctr"/>
                </a:tc>
                <a:tc>
                  <a:txBody>
                    <a:bodyPr/>
                    <a:lstStyle/>
                    <a:p>
                      <a:pPr>
                        <a:lnSpc>
                          <a:spcPct val="150000"/>
                        </a:lnSpc>
                      </a:pPr>
                      <a:r>
                        <a:rPr lang="zh-CN" altLang="en-US" sz="1400" b="1" dirty="0">
                          <a:solidFill>
                            <a:schemeClr val="bg1">
                              <a:lumMod val="50000"/>
                            </a:schemeClr>
                          </a:solidFill>
                          <a:effectLst/>
                          <a:latin typeface="+mj-ea"/>
                          <a:ea typeface="+mj-ea"/>
                        </a:rPr>
                        <a:t>要求说明</a:t>
                      </a:r>
                    </a:p>
                  </a:txBody>
                  <a:tcPr anchor="ctr"/>
                </a:tc>
                <a:extLst>
                  <a:ext uri="{0D108BD9-81ED-4DB2-BD59-A6C34878D82A}">
                    <a16:rowId xmlns:a16="http://schemas.microsoft.com/office/drawing/2014/main" val="10000"/>
                  </a:ext>
                </a:extLst>
              </a:tr>
              <a:tr h="333239">
                <a:tc>
                  <a:txBody>
                    <a:bodyPr/>
                    <a:lstStyle/>
                    <a:p>
                      <a:pPr algn="ctr">
                        <a:lnSpc>
                          <a:spcPct val="150000"/>
                        </a:lnSpc>
                      </a:pPr>
                      <a:r>
                        <a:rPr lang="en-US" altLang="zh-CN" sz="1400" dirty="0">
                          <a:solidFill>
                            <a:schemeClr val="bg1">
                              <a:lumMod val="50000"/>
                            </a:schemeClr>
                          </a:solidFill>
                          <a:effectLst/>
                          <a:latin typeface="+mj-ea"/>
                          <a:ea typeface="+mj-ea"/>
                        </a:rPr>
                        <a:t>01</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以你生活中的某个场景，用课程内容描述其整体的数据元素及其关系。</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使用 </a:t>
                      </a:r>
                      <a:r>
                        <a:rPr lang="en-US" altLang="zh-CN" sz="1400" dirty="0">
                          <a:solidFill>
                            <a:schemeClr val="bg1">
                              <a:lumMod val="50000"/>
                            </a:schemeClr>
                          </a:solidFill>
                          <a:effectLst/>
                          <a:latin typeface="+mj-ea"/>
                          <a:ea typeface="+mj-ea"/>
                        </a:rPr>
                        <a:t>Office </a:t>
                      </a:r>
                      <a:r>
                        <a:rPr lang="zh-CN" altLang="en-US" sz="1400" dirty="0">
                          <a:solidFill>
                            <a:schemeClr val="bg1">
                              <a:lumMod val="50000"/>
                            </a:schemeClr>
                          </a:solidFill>
                          <a:effectLst/>
                          <a:latin typeface="+mj-ea"/>
                          <a:ea typeface="+mj-ea"/>
                        </a:rPr>
                        <a:t>文件，电子邮件提交</a:t>
                      </a:r>
                    </a:p>
                  </a:txBody>
                  <a:tcPr/>
                </a:tc>
                <a:extLst>
                  <a:ext uri="{0D108BD9-81ED-4DB2-BD59-A6C34878D82A}">
                    <a16:rowId xmlns:a16="http://schemas.microsoft.com/office/drawing/2014/main" val="10001"/>
                  </a:ext>
                </a:extLst>
              </a:tr>
              <a:tr h="333239">
                <a:tc>
                  <a:txBody>
                    <a:bodyPr/>
                    <a:lstStyle/>
                    <a:p>
                      <a:pPr algn="ctr">
                        <a:lnSpc>
                          <a:spcPct val="150000"/>
                        </a:lnSpc>
                      </a:pPr>
                      <a:r>
                        <a:rPr lang="en-US" altLang="zh-CN" sz="1400" dirty="0">
                          <a:solidFill>
                            <a:schemeClr val="bg1">
                              <a:lumMod val="50000"/>
                            </a:schemeClr>
                          </a:solidFill>
                          <a:effectLst/>
                          <a:latin typeface="+mj-ea"/>
                          <a:ea typeface="+mj-ea"/>
                        </a:rPr>
                        <a:t>02</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结合你的生活环境，举例哪些数据元素集合可以用线性表、栈、队列、树、图捷星描述，并说明理由。</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同上。</a:t>
                      </a:r>
                    </a:p>
                  </a:txBody>
                  <a:tcPr/>
                </a:tc>
                <a:extLst>
                  <a:ext uri="{0D108BD9-81ED-4DB2-BD59-A6C34878D82A}">
                    <a16:rowId xmlns:a16="http://schemas.microsoft.com/office/drawing/2014/main" val="3239133139"/>
                  </a:ext>
                </a:extLst>
              </a:tr>
            </a:tbl>
          </a:graphicData>
        </a:graphic>
      </p:graphicFrame>
    </p:spTree>
    <p:extLst>
      <p:ext uri="{BB962C8B-B14F-4D97-AF65-F5344CB8AC3E}">
        <p14:creationId xmlns:p14="http://schemas.microsoft.com/office/powerpoint/2010/main" val="11256427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 C# </a:t>
            </a:r>
            <a:r>
              <a:rPr lang="zh-CN" altLang="en-US" dirty="0"/>
              <a:t>中常见的数据结构</a:t>
            </a:r>
          </a:p>
        </p:txBody>
      </p:sp>
      <p:graphicFrame>
        <p:nvGraphicFramePr>
          <p:cNvPr id="3" name="表格 2"/>
          <p:cNvGraphicFramePr>
            <a:graphicFrameLocks noGrp="1"/>
          </p:cNvGraphicFramePr>
          <p:nvPr>
            <p:extLst>
              <p:ext uri="{D42A27DB-BD31-4B8C-83A1-F6EECF244321}">
                <p14:modId xmlns:p14="http://schemas.microsoft.com/office/powerpoint/2010/main" val="3156062783"/>
              </p:ext>
            </p:extLst>
          </p:nvPr>
        </p:nvGraphicFramePr>
        <p:xfrm>
          <a:off x="220894" y="540476"/>
          <a:ext cx="11497637" cy="6266154"/>
        </p:xfrm>
        <a:graphic>
          <a:graphicData uri="http://schemas.openxmlformats.org/drawingml/2006/table">
            <a:tbl>
              <a:tblPr firstRow="1" bandRow="1">
                <a:effectLst/>
                <a:tableStyleId>{5C22544A-7EE6-4342-B048-85BDC9FD1C3A}</a:tableStyleId>
              </a:tblPr>
              <a:tblGrid>
                <a:gridCol w="1649002">
                  <a:extLst>
                    <a:ext uri="{9D8B030D-6E8A-4147-A177-3AD203B41FA5}">
                      <a16:colId xmlns:a16="http://schemas.microsoft.com/office/drawing/2014/main" val="20000"/>
                    </a:ext>
                  </a:extLst>
                </a:gridCol>
                <a:gridCol w="9848635">
                  <a:extLst>
                    <a:ext uri="{9D8B030D-6E8A-4147-A177-3AD203B41FA5}">
                      <a16:colId xmlns:a16="http://schemas.microsoft.com/office/drawing/2014/main" val="2624661123"/>
                    </a:ext>
                  </a:extLst>
                </a:gridCol>
              </a:tblGrid>
              <a:tr h="596874">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结构名称</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说明</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1"/>
                  </a:ext>
                </a:extLst>
              </a:tr>
              <a:tr h="105156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集合：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集合就是“一堆东西”。集合里的“东西”，叫作元素。 由一个或多个元素所构成的叫做集合。若</a:t>
                      </a:r>
                      <a:r>
                        <a:rPr lang="en-US" altLang="zh-CN" sz="1400" b="0" kern="1200" dirty="0">
                          <a:solidFill>
                            <a:schemeClr val="bg1">
                              <a:lumMod val="50000"/>
                            </a:schemeClr>
                          </a:solidFill>
                          <a:latin typeface="+mj-ea"/>
                          <a:ea typeface="+mj-ea"/>
                          <a:cs typeface="+mn-cs"/>
                        </a:rPr>
                        <a:t>x</a:t>
                      </a:r>
                      <a:r>
                        <a:rPr lang="zh-CN" altLang="en-US" sz="1400" b="0" kern="1200" dirty="0">
                          <a:solidFill>
                            <a:schemeClr val="bg1">
                              <a:lumMod val="50000"/>
                            </a:schemeClr>
                          </a:solidFill>
                          <a:latin typeface="+mj-ea"/>
                          <a:ea typeface="+mj-ea"/>
                          <a:cs typeface="+mn-cs"/>
                        </a:rPr>
                        <a:t>是集合</a:t>
                      </a:r>
                      <a:r>
                        <a:rPr lang="en-US" altLang="zh-CN" sz="1400" b="0" kern="1200" dirty="0">
                          <a:solidFill>
                            <a:schemeClr val="bg1">
                              <a:lumMod val="50000"/>
                            </a:schemeClr>
                          </a:solidFill>
                          <a:latin typeface="+mj-ea"/>
                          <a:ea typeface="+mj-ea"/>
                          <a:cs typeface="+mn-cs"/>
                        </a:rPr>
                        <a:t>A</a:t>
                      </a:r>
                      <a:r>
                        <a:rPr lang="zh-CN" altLang="en-US" sz="1400" b="0" kern="1200" dirty="0">
                          <a:solidFill>
                            <a:schemeClr val="bg1">
                              <a:lumMod val="50000"/>
                            </a:schemeClr>
                          </a:solidFill>
                          <a:latin typeface="+mj-ea"/>
                          <a:ea typeface="+mj-ea"/>
                          <a:cs typeface="+mn-cs"/>
                        </a:rPr>
                        <a:t>的元素，则记作</a:t>
                      </a:r>
                      <a:r>
                        <a:rPr lang="en-US" altLang="zh-CN" sz="1400" b="0" kern="1200" dirty="0" err="1">
                          <a:solidFill>
                            <a:schemeClr val="bg1">
                              <a:lumMod val="50000"/>
                            </a:schemeClr>
                          </a:solidFill>
                          <a:latin typeface="+mj-ea"/>
                          <a:ea typeface="+mj-ea"/>
                          <a:cs typeface="+mn-cs"/>
                        </a:rPr>
                        <a:t>x∈A</a:t>
                      </a:r>
                      <a:r>
                        <a:rPr lang="zh-CN" altLang="en-US" sz="1400" b="0" kern="1200" dirty="0">
                          <a:solidFill>
                            <a:schemeClr val="bg1">
                              <a:lumMod val="50000"/>
                            </a:schemeClr>
                          </a:solidFill>
                          <a:latin typeface="+mj-ea"/>
                          <a:ea typeface="+mj-ea"/>
                          <a:cs typeface="+mn-cs"/>
                        </a:rPr>
                        <a:t>。集合中的元素有三个特征：</a:t>
                      </a:r>
                      <a:r>
                        <a:rPr lang="en-US" altLang="zh-CN" sz="1400" b="0" kern="1200" dirty="0">
                          <a:solidFill>
                            <a:schemeClr val="bg1">
                              <a:lumMod val="50000"/>
                            </a:schemeClr>
                          </a:solidFill>
                          <a:latin typeface="+mj-ea"/>
                          <a:ea typeface="+mj-ea"/>
                          <a:cs typeface="+mn-cs"/>
                        </a:rPr>
                        <a:t>1.</a:t>
                      </a:r>
                      <a:r>
                        <a:rPr lang="zh-CN" altLang="en-US" sz="1400" b="0" kern="1200" dirty="0">
                          <a:solidFill>
                            <a:schemeClr val="bg1">
                              <a:lumMod val="50000"/>
                            </a:schemeClr>
                          </a:solidFill>
                          <a:latin typeface="+mj-ea"/>
                          <a:ea typeface="+mj-ea"/>
                          <a:cs typeface="+mn-cs"/>
                        </a:rPr>
                        <a:t>确定性（集合中的元素必须是确定的） </a:t>
                      </a:r>
                      <a:r>
                        <a:rPr lang="en-US" altLang="zh-CN" sz="1400" b="0" kern="1200" dirty="0">
                          <a:solidFill>
                            <a:schemeClr val="bg1">
                              <a:lumMod val="50000"/>
                            </a:schemeClr>
                          </a:solidFill>
                          <a:latin typeface="+mj-ea"/>
                          <a:ea typeface="+mj-ea"/>
                          <a:cs typeface="+mn-cs"/>
                        </a:rPr>
                        <a:t>2.</a:t>
                      </a:r>
                      <a:r>
                        <a:rPr lang="zh-CN" altLang="en-US" sz="1400" b="0" kern="1200" dirty="0">
                          <a:solidFill>
                            <a:schemeClr val="bg1">
                              <a:lumMod val="50000"/>
                            </a:schemeClr>
                          </a:solidFill>
                          <a:latin typeface="+mj-ea"/>
                          <a:ea typeface="+mj-ea"/>
                          <a:cs typeface="+mn-cs"/>
                        </a:rPr>
                        <a:t>互异性（集合中的元素互不相同。例如：集合</a:t>
                      </a:r>
                      <a:r>
                        <a:rPr lang="en-US" altLang="zh-CN" sz="1400" b="0" kern="1200" dirty="0">
                          <a:solidFill>
                            <a:schemeClr val="bg1">
                              <a:lumMod val="50000"/>
                            </a:schemeClr>
                          </a:solidFill>
                          <a:latin typeface="+mj-ea"/>
                          <a:ea typeface="+mj-ea"/>
                          <a:cs typeface="+mn-cs"/>
                        </a:rPr>
                        <a:t>A={1</a:t>
                      </a:r>
                      <a:r>
                        <a:rPr lang="zh-CN" altLang="en-US" sz="1400" b="0" kern="1200" dirty="0">
                          <a:solidFill>
                            <a:schemeClr val="bg1">
                              <a:lumMod val="50000"/>
                            </a:schemeClr>
                          </a:solidFill>
                          <a:latin typeface="+mj-ea"/>
                          <a:ea typeface="+mj-ea"/>
                          <a:cs typeface="+mn-cs"/>
                        </a:rPr>
                        <a:t>，</a:t>
                      </a:r>
                      <a:r>
                        <a:rPr lang="en-US" altLang="zh-CN" sz="1400" b="0" kern="1200" dirty="0">
                          <a:solidFill>
                            <a:schemeClr val="bg1">
                              <a:lumMod val="50000"/>
                            </a:schemeClr>
                          </a:solidFill>
                          <a:latin typeface="+mj-ea"/>
                          <a:ea typeface="+mj-ea"/>
                          <a:cs typeface="+mn-cs"/>
                        </a:rPr>
                        <a:t>a}</a:t>
                      </a:r>
                      <a:r>
                        <a:rPr lang="zh-CN" altLang="en-US" sz="1400" b="0" kern="1200" dirty="0">
                          <a:solidFill>
                            <a:schemeClr val="bg1">
                              <a:lumMod val="50000"/>
                            </a:schemeClr>
                          </a:solidFill>
                          <a:latin typeface="+mj-ea"/>
                          <a:ea typeface="+mj-ea"/>
                          <a:cs typeface="+mn-cs"/>
                        </a:rPr>
                        <a:t>，则</a:t>
                      </a:r>
                      <a:r>
                        <a:rPr lang="en-US" altLang="zh-CN" sz="1400" b="0" kern="1200" dirty="0">
                          <a:solidFill>
                            <a:schemeClr val="bg1">
                              <a:lumMod val="50000"/>
                            </a:schemeClr>
                          </a:solidFill>
                          <a:latin typeface="+mj-ea"/>
                          <a:ea typeface="+mj-ea"/>
                          <a:cs typeface="+mn-cs"/>
                        </a:rPr>
                        <a:t>a</a:t>
                      </a:r>
                      <a:r>
                        <a:rPr lang="zh-CN" altLang="en-US" sz="1400" b="0" kern="1200" dirty="0">
                          <a:solidFill>
                            <a:schemeClr val="bg1">
                              <a:lumMod val="50000"/>
                            </a:schemeClr>
                          </a:solidFill>
                          <a:latin typeface="+mj-ea"/>
                          <a:ea typeface="+mj-ea"/>
                          <a:cs typeface="+mn-cs"/>
                        </a:rPr>
                        <a:t>不能等于</a:t>
                      </a:r>
                      <a:r>
                        <a:rPr lang="en-US" altLang="zh-CN" sz="1400" b="0" kern="1200" dirty="0">
                          <a:solidFill>
                            <a:schemeClr val="bg1">
                              <a:lumMod val="50000"/>
                            </a:schemeClr>
                          </a:solidFill>
                          <a:latin typeface="+mj-ea"/>
                          <a:ea typeface="+mj-ea"/>
                          <a:cs typeface="+mn-cs"/>
                        </a:rPr>
                        <a:t>1</a:t>
                      </a:r>
                      <a:r>
                        <a:rPr lang="zh-CN" altLang="en-US" sz="1400" b="0" kern="1200" dirty="0">
                          <a:solidFill>
                            <a:schemeClr val="bg1">
                              <a:lumMod val="50000"/>
                            </a:schemeClr>
                          </a:solidFill>
                          <a:latin typeface="+mj-ea"/>
                          <a:ea typeface="+mj-ea"/>
                          <a:cs typeface="+mn-cs"/>
                        </a:rPr>
                        <a:t>） </a:t>
                      </a:r>
                      <a:r>
                        <a:rPr lang="en-US" altLang="zh-CN" sz="1400" b="0" kern="1200" dirty="0">
                          <a:solidFill>
                            <a:schemeClr val="bg1">
                              <a:lumMod val="50000"/>
                            </a:schemeClr>
                          </a:solidFill>
                          <a:latin typeface="+mj-ea"/>
                          <a:ea typeface="+mj-ea"/>
                          <a:cs typeface="+mn-cs"/>
                        </a:rPr>
                        <a:t>3.</a:t>
                      </a:r>
                      <a:r>
                        <a:rPr lang="zh-CN" altLang="en-US" sz="1400" b="0" kern="1200" dirty="0">
                          <a:solidFill>
                            <a:schemeClr val="bg1">
                              <a:lumMod val="50000"/>
                            </a:schemeClr>
                          </a:solidFill>
                          <a:latin typeface="+mj-ea"/>
                          <a:ea typeface="+mj-ea"/>
                          <a:cs typeface="+mn-cs"/>
                        </a:rPr>
                        <a:t>无序性（集合中的元素没有先后之分。）</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394633"/>
                  </a:ext>
                </a:extLst>
              </a:tr>
              <a:tr h="73152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顺序表：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在计算机内存中以数组的形式保存的线性表，是指用一组地址连续的存储单元依次存储数据元素的线性结构。线性表采用顺序存储的方式存储就称之为顺序表。顺序表是将表中的结点依次存放在计算机内存中一组地址连续的存储单元中。</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5156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链表：</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链表是一种物理存储单元上非连续、非顺序的存储结构，数据元素的逻辑顺序是通过链表中的指针链接次序实现的。链表由一系列结点（链表中每一个元素称为结点）组成，结点可以在运行时动态生成。每个结点包括两个部分：一个是存储数据元素的数据域，另一个是存储下一个结点地址的指针域。 </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5156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一种运算受限的线性表。其限制是仅允许在表的一端进行插入和删除运算。这一端被称为栈顶，相对地，把另一端称为栈底。向一个栈插入新元素又称作进栈、入栈或压栈，它是把新元素放到栈顶元素的上面，使之成为新的栈顶元素；从一个栈删除元素又称作出栈或退栈，它是把栈顶元素删除掉，使其相邻的元素成为新的栈顶元素。</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7124005"/>
                  </a:ext>
                </a:extLst>
              </a:tr>
              <a:tr h="73152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队列：</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队列是一种特殊的线性表，特殊之处在于它只允许在表的前端（</a:t>
                      </a:r>
                      <a:r>
                        <a:rPr lang="en-US" altLang="zh-CN" sz="1400" b="0" kern="1200" dirty="0">
                          <a:solidFill>
                            <a:schemeClr val="bg1">
                              <a:lumMod val="50000"/>
                            </a:schemeClr>
                          </a:solidFill>
                          <a:latin typeface="+mj-ea"/>
                          <a:ea typeface="+mj-ea"/>
                          <a:cs typeface="+mn-cs"/>
                        </a:rPr>
                        <a:t>front</a:t>
                      </a:r>
                      <a:r>
                        <a:rPr lang="zh-CN" altLang="en-US" sz="1400" b="0" kern="1200" dirty="0">
                          <a:solidFill>
                            <a:schemeClr val="bg1">
                              <a:lumMod val="50000"/>
                            </a:schemeClr>
                          </a:solidFill>
                          <a:latin typeface="+mj-ea"/>
                          <a:ea typeface="+mj-ea"/>
                          <a:cs typeface="+mn-cs"/>
                        </a:rPr>
                        <a:t>）进行删除操作，而在表的后端（</a:t>
                      </a:r>
                      <a:r>
                        <a:rPr lang="en-US" altLang="zh-CN" sz="1400" b="0" kern="1200" dirty="0">
                          <a:solidFill>
                            <a:schemeClr val="bg1">
                              <a:lumMod val="50000"/>
                            </a:schemeClr>
                          </a:solidFill>
                          <a:latin typeface="+mj-ea"/>
                          <a:ea typeface="+mj-ea"/>
                          <a:cs typeface="+mn-cs"/>
                        </a:rPr>
                        <a:t>rear</a:t>
                      </a:r>
                      <a:r>
                        <a:rPr lang="zh-CN" altLang="en-US" sz="1400" b="0" kern="1200" dirty="0">
                          <a:solidFill>
                            <a:schemeClr val="bg1">
                              <a:lumMod val="50000"/>
                            </a:schemeClr>
                          </a:solidFill>
                          <a:latin typeface="+mj-ea"/>
                          <a:ea typeface="+mj-ea"/>
                          <a:cs typeface="+mn-cs"/>
                        </a:rPr>
                        <a:t>）进行插入操作，和栈一样，队列是一种操作受限制的线性表。进行插入操作的端称为队尾，进行删除操作的端称为队头。</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169254"/>
                  </a:ext>
                </a:extLst>
              </a:tr>
              <a:tr h="1051560">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树：</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树结构由</a:t>
                      </a:r>
                      <a:r>
                        <a:rPr lang="en-US" altLang="zh-CN" sz="1400" b="0" kern="1200" dirty="0">
                          <a:solidFill>
                            <a:schemeClr val="bg1">
                              <a:lumMod val="50000"/>
                            </a:schemeClr>
                          </a:solidFill>
                          <a:latin typeface="+mj-ea"/>
                          <a:ea typeface="+mj-ea"/>
                          <a:cs typeface="+mn-cs"/>
                        </a:rPr>
                        <a:t>n</a:t>
                      </a:r>
                      <a:r>
                        <a:rPr lang="zh-CN" altLang="en-US" sz="1400" b="0" kern="1200" dirty="0">
                          <a:solidFill>
                            <a:schemeClr val="bg1">
                              <a:lumMod val="50000"/>
                            </a:schemeClr>
                          </a:solidFill>
                          <a:latin typeface="+mj-ea"/>
                          <a:ea typeface="+mj-ea"/>
                          <a:cs typeface="+mn-cs"/>
                        </a:rPr>
                        <a:t>（</a:t>
                      </a:r>
                      <a:r>
                        <a:rPr lang="en-US" altLang="zh-CN" sz="1400" b="0" kern="1200" dirty="0">
                          <a:solidFill>
                            <a:schemeClr val="bg1">
                              <a:lumMod val="50000"/>
                            </a:schemeClr>
                          </a:solidFill>
                          <a:latin typeface="+mj-ea"/>
                          <a:ea typeface="+mj-ea"/>
                          <a:cs typeface="+mn-cs"/>
                        </a:rPr>
                        <a:t>n&gt;=1</a:t>
                      </a:r>
                      <a:r>
                        <a:rPr lang="zh-CN" altLang="en-US" sz="1400" b="0" kern="1200" dirty="0">
                          <a:solidFill>
                            <a:schemeClr val="bg1">
                              <a:lumMod val="50000"/>
                            </a:schemeClr>
                          </a:solidFill>
                          <a:latin typeface="+mj-ea"/>
                          <a:ea typeface="+mj-ea"/>
                          <a:cs typeface="+mn-cs"/>
                        </a:rPr>
                        <a:t>）个有限节点组成一个具有层次关系的集合。把它叫做“树”是因为它看起来像一棵倒挂的树，也就是说它是根朝上，而叶朝下的。特点</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每个节点有零个或多个子节点；没有父节点的节点称为根节点；每一个非根节点有且只有一个父节点；除了根节点外，每个子节点可以分为多个不相交的子树。</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497580"/>
                  </a:ext>
                </a:extLst>
              </a:tr>
            </a:tbl>
          </a:graphicData>
        </a:graphic>
      </p:graphicFrame>
      <p:pic>
        <p:nvPicPr>
          <p:cNvPr id="4" name="图片 3"/>
          <p:cNvPicPr>
            <a:picLocks noChangeAspect="1"/>
          </p:cNvPicPr>
          <p:nvPr/>
        </p:nvPicPr>
        <p:blipFill>
          <a:blip r:embed="rId2"/>
          <a:stretch>
            <a:fillRect/>
          </a:stretch>
        </p:blipFill>
        <p:spPr>
          <a:xfrm>
            <a:off x="269751" y="5875785"/>
            <a:ext cx="808124" cy="668852"/>
          </a:xfrm>
          <a:prstGeom prst="rect">
            <a:avLst/>
          </a:prstGeom>
        </p:spPr>
      </p:pic>
    </p:spTree>
    <p:extLst>
      <p:ext uri="{BB962C8B-B14F-4D97-AF65-F5344CB8AC3E}">
        <p14:creationId xmlns:p14="http://schemas.microsoft.com/office/powerpoint/2010/main" val="25385669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 C# </a:t>
            </a:r>
            <a:r>
              <a:rPr lang="zh-CN" altLang="en-US" dirty="0"/>
              <a:t>集合入门</a:t>
            </a:r>
          </a:p>
        </p:txBody>
      </p:sp>
      <p:graphicFrame>
        <p:nvGraphicFramePr>
          <p:cNvPr id="3" name="表格 2"/>
          <p:cNvGraphicFramePr>
            <a:graphicFrameLocks noGrp="1"/>
          </p:cNvGraphicFramePr>
          <p:nvPr>
            <p:extLst>
              <p:ext uri="{D42A27DB-BD31-4B8C-83A1-F6EECF244321}">
                <p14:modId xmlns:p14="http://schemas.microsoft.com/office/powerpoint/2010/main" val="4034559686"/>
              </p:ext>
            </p:extLst>
          </p:nvPr>
        </p:nvGraphicFramePr>
        <p:xfrm>
          <a:off x="450698" y="757434"/>
          <a:ext cx="11522765" cy="4577639"/>
        </p:xfrm>
        <a:graphic>
          <a:graphicData uri="http://schemas.openxmlformats.org/drawingml/2006/table">
            <a:tbl>
              <a:tblPr firstRow="1" bandRow="1">
                <a:effectLst/>
                <a:tableStyleId>{5C22544A-7EE6-4342-B048-85BDC9FD1C3A}</a:tableStyleId>
              </a:tblPr>
              <a:tblGrid>
                <a:gridCol w="2595156">
                  <a:extLst>
                    <a:ext uri="{9D8B030D-6E8A-4147-A177-3AD203B41FA5}">
                      <a16:colId xmlns:a16="http://schemas.microsoft.com/office/drawing/2014/main" val="20000"/>
                    </a:ext>
                  </a:extLst>
                </a:gridCol>
                <a:gridCol w="3548129">
                  <a:extLst>
                    <a:ext uri="{9D8B030D-6E8A-4147-A177-3AD203B41FA5}">
                      <a16:colId xmlns:a16="http://schemas.microsoft.com/office/drawing/2014/main" val="20001"/>
                    </a:ext>
                  </a:extLst>
                </a:gridCol>
                <a:gridCol w="5379480">
                  <a:extLst>
                    <a:ext uri="{9D8B030D-6E8A-4147-A177-3AD203B41FA5}">
                      <a16:colId xmlns:a16="http://schemas.microsoft.com/office/drawing/2014/main" val="2624661123"/>
                    </a:ext>
                  </a:extLst>
                </a:gridCol>
              </a:tblGrid>
              <a:tr h="64176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非泛型集合接口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泛型集合接口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1" dirty="0">
                          <a:solidFill>
                            <a:schemeClr val="tx1"/>
                          </a:solidFill>
                          <a:latin typeface="+mj-ea"/>
                          <a:ea typeface="+mj-ea"/>
                        </a:rPr>
                        <a:t>说明</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1"/>
                  </a:ext>
                </a:extLst>
              </a:tr>
              <a:tr h="609904">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IEnumerable</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IEnumerable</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公开枚举器。实现了该接口意味着允许</a:t>
                      </a:r>
                      <a:r>
                        <a:rPr lang="en-US" altLang="zh-CN" sz="1400" b="0" kern="1200" dirty="0" err="1">
                          <a:solidFill>
                            <a:schemeClr val="bg1">
                              <a:lumMod val="50000"/>
                            </a:schemeClr>
                          </a:solidFill>
                          <a:latin typeface="+mj-ea"/>
                          <a:ea typeface="+mj-ea"/>
                          <a:cs typeface="+mn-cs"/>
                        </a:rPr>
                        <a:t>foreach</a:t>
                      </a:r>
                      <a:r>
                        <a:rPr lang="zh-CN" altLang="en-US" sz="1400" b="0" kern="1200" dirty="0">
                          <a:solidFill>
                            <a:schemeClr val="bg1">
                              <a:lumMod val="50000"/>
                            </a:schemeClr>
                          </a:solidFill>
                          <a:latin typeface="+mj-ea"/>
                          <a:ea typeface="+mj-ea"/>
                          <a:cs typeface="+mn-cs"/>
                        </a:rPr>
                        <a:t>语句循环访问集合中的元素</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1542128"/>
                  </a:ext>
                </a:extLst>
              </a:tr>
              <a:tr h="508531">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IEnumerator</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IEnumerator</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迭代子，支持在泛型集合上进行简单迭代</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8287938"/>
                  </a:ext>
                </a:extLst>
              </a:tr>
              <a:tr h="49583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IComparer</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IComparer</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比较器：定义类型为比较两个对象而实现的方法</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5361979"/>
                  </a:ext>
                </a:extLst>
              </a:tr>
              <a:tr h="508716">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IEqualityComparer</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IEqualityComparer</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相等性比较器：定义方法以支持对象的相等比较</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249503"/>
                  </a:ext>
                </a:extLst>
              </a:tr>
              <a:tr h="739404">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ICollection</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ICollection</a:t>
                      </a:r>
                      <a:r>
                        <a:rPr lang="en-US" altLang="zh-CN" sz="2000" b="1" dirty="0">
                          <a:solidFill>
                            <a:srgbClr val="002060"/>
                          </a:solidFill>
                          <a:latin typeface="+mj-ea"/>
                          <a:ea typeface="+mj-ea"/>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定义所有集合的大小</a:t>
                      </a:r>
                      <a:r>
                        <a:rPr lang="en-US" altLang="zh-CN" sz="1400" b="0" kern="1200" dirty="0">
                          <a:solidFill>
                            <a:schemeClr val="bg1">
                              <a:lumMod val="50000"/>
                            </a:schemeClr>
                          </a:solidFill>
                          <a:latin typeface="+mj-ea"/>
                          <a:ea typeface="+mj-ea"/>
                          <a:cs typeface="+mn-cs"/>
                        </a:rPr>
                        <a:t>(Count)</a:t>
                      </a:r>
                      <a:r>
                        <a:rPr lang="zh-CN" altLang="en-US" sz="1400" b="0" kern="1200" dirty="0">
                          <a:solidFill>
                            <a:schemeClr val="bg1">
                              <a:lumMod val="50000"/>
                            </a:schemeClr>
                          </a:solidFill>
                          <a:latin typeface="+mj-ea"/>
                          <a:ea typeface="+mj-ea"/>
                          <a:cs typeface="+mn-cs"/>
                        </a:rPr>
                        <a:t>，枚举器</a:t>
                      </a:r>
                      <a:r>
                        <a:rPr lang="en-US" altLang="zh-CN" sz="1400" b="0" kern="1200" dirty="0">
                          <a:solidFill>
                            <a:schemeClr val="bg1">
                              <a:lumMod val="50000"/>
                            </a:schemeClr>
                          </a:solidFill>
                          <a:latin typeface="+mj-ea"/>
                          <a:ea typeface="+mj-ea"/>
                          <a:cs typeface="+mn-cs"/>
                        </a:rPr>
                        <a:t>(</a:t>
                      </a:r>
                      <a:r>
                        <a:rPr lang="en-US" altLang="zh-CN" sz="1400" b="0" kern="1200" dirty="0" err="1">
                          <a:solidFill>
                            <a:schemeClr val="bg1">
                              <a:lumMod val="50000"/>
                            </a:schemeClr>
                          </a:solidFill>
                          <a:latin typeface="+mj-ea"/>
                          <a:ea typeface="+mj-ea"/>
                          <a:cs typeface="+mn-cs"/>
                        </a:rPr>
                        <a:t>foreach</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和同步</a:t>
                      </a:r>
                      <a:r>
                        <a:rPr lang="en-US" altLang="zh-CN" sz="1400" b="0" kern="1200" dirty="0">
                          <a:solidFill>
                            <a:schemeClr val="bg1">
                              <a:lumMod val="50000"/>
                            </a:schemeClr>
                          </a:solidFill>
                          <a:latin typeface="+mj-ea"/>
                          <a:ea typeface="+mj-ea"/>
                          <a:cs typeface="+mn-cs"/>
                        </a:rPr>
                        <a:t>(</a:t>
                      </a:r>
                      <a:r>
                        <a:rPr lang="en-US" altLang="zh-CN" sz="1400" b="0" kern="1200" dirty="0" err="1">
                          <a:solidFill>
                            <a:schemeClr val="bg1">
                              <a:lumMod val="50000"/>
                            </a:schemeClr>
                          </a:solidFill>
                          <a:latin typeface="+mj-ea"/>
                          <a:ea typeface="+mj-ea"/>
                          <a:cs typeface="+mn-cs"/>
                        </a:rPr>
                        <a:t>copyto</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方法，继承自</a:t>
                      </a:r>
                      <a:r>
                        <a:rPr lang="en-US" altLang="zh-CN" sz="1400" b="0" kern="1200" dirty="0" err="1">
                          <a:solidFill>
                            <a:schemeClr val="bg1">
                              <a:lumMod val="50000"/>
                            </a:schemeClr>
                          </a:solidFill>
                          <a:latin typeface="+mj-ea"/>
                          <a:ea typeface="+mj-ea"/>
                          <a:cs typeface="+mn-cs"/>
                        </a:rPr>
                        <a:t>IEnumerable</a:t>
                      </a:r>
                      <a:endParaRPr lang="zh-CN" altLang="en-US" sz="1400" b="0" kern="1200" dirty="0">
                        <a:solidFill>
                          <a:schemeClr val="bg1">
                            <a:lumMod val="50000"/>
                          </a:schemeClr>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0706737"/>
                  </a:ext>
                </a:extLst>
              </a:tr>
              <a:tr h="4744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IList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IList</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表示可按照索引单独访问的一组对象</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像数组一样</a:t>
                      </a:r>
                      <a:r>
                        <a:rPr lang="en-US" altLang="zh-CN" sz="1400" b="0" kern="1200" dirty="0">
                          <a:solidFill>
                            <a:schemeClr val="bg1">
                              <a:lumMod val="50000"/>
                            </a:schemeClr>
                          </a:solidFill>
                          <a:latin typeface="+mj-ea"/>
                          <a:ea typeface="+mj-ea"/>
                          <a:cs typeface="+mn-cs"/>
                        </a:rPr>
                        <a:t>)</a:t>
                      </a:r>
                      <a:endParaRPr lang="zh-CN" altLang="en-US" sz="1400" b="0" kern="1200" dirty="0">
                        <a:solidFill>
                          <a:schemeClr val="bg1">
                            <a:lumMod val="50000"/>
                          </a:schemeClr>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9754657"/>
                  </a:ext>
                </a:extLst>
              </a:tr>
              <a:tr h="434145">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IDictionary</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1" dirty="0" err="1">
                          <a:solidFill>
                            <a:srgbClr val="002060"/>
                          </a:solidFill>
                          <a:latin typeface="+mj-ea"/>
                          <a:ea typeface="+mj-ea"/>
                        </a:rPr>
                        <a:t>IDictionary</a:t>
                      </a:r>
                      <a:r>
                        <a:rPr lang="en-US" altLang="zh-CN" sz="2000" b="1" kern="1200" dirty="0">
                          <a:solidFill>
                            <a:srgbClr val="002060"/>
                          </a:solidFill>
                          <a:latin typeface="+mj-ea"/>
                          <a:ea typeface="+mn-ea"/>
                          <a:cs typeface="+mn-cs"/>
                        </a:rPr>
                        <a:t>&lt;T&gt;</a:t>
                      </a:r>
                      <a:endParaRPr lang="zh-CN" altLang="en-US" sz="20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400" b="0" kern="1200" dirty="0">
                          <a:solidFill>
                            <a:schemeClr val="bg1">
                              <a:lumMod val="50000"/>
                            </a:schemeClr>
                          </a:solidFill>
                          <a:latin typeface="+mj-ea"/>
                          <a:ea typeface="+mj-ea"/>
                          <a:cs typeface="+mn-cs"/>
                        </a:rPr>
                        <a:t>表示键</a:t>
                      </a:r>
                      <a:r>
                        <a:rPr lang="en-US" altLang="zh-CN" sz="1400" b="0" kern="1200" dirty="0">
                          <a:solidFill>
                            <a:schemeClr val="bg1">
                              <a:lumMod val="50000"/>
                            </a:schemeClr>
                          </a:solidFill>
                          <a:latin typeface="+mj-ea"/>
                          <a:ea typeface="+mj-ea"/>
                          <a:cs typeface="+mn-cs"/>
                        </a:rPr>
                        <a:t>/</a:t>
                      </a:r>
                      <a:r>
                        <a:rPr lang="zh-CN" altLang="en-US" sz="1400" b="0" kern="1200" dirty="0">
                          <a:solidFill>
                            <a:schemeClr val="bg1">
                              <a:lumMod val="50000"/>
                            </a:schemeClr>
                          </a:solidFill>
                          <a:latin typeface="+mj-ea"/>
                          <a:ea typeface="+mj-ea"/>
                          <a:cs typeface="+mn-cs"/>
                        </a:rPr>
                        <a:t>值对的集合</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3999888"/>
                  </a:ext>
                </a:extLst>
              </a:tr>
            </a:tbl>
          </a:graphicData>
        </a:graphic>
      </p:graphicFrame>
      <p:sp>
        <p:nvSpPr>
          <p:cNvPr id="4" name="椭圆 3">
            <a:extLst>
              <a:ext uri="{FF2B5EF4-FFF2-40B4-BE49-F238E27FC236}">
                <a16:creationId xmlns:a16="http://schemas.microsoft.com/office/drawing/2014/main" id="{5F382EDA-C57E-4426-8E42-30333EC3ADCA}"/>
              </a:ext>
            </a:extLst>
          </p:cNvPr>
          <p:cNvSpPr/>
          <p:nvPr/>
        </p:nvSpPr>
        <p:spPr>
          <a:xfrm>
            <a:off x="1010991"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增</a:t>
            </a:r>
          </a:p>
        </p:txBody>
      </p:sp>
      <p:sp>
        <p:nvSpPr>
          <p:cNvPr id="5" name="椭圆 4">
            <a:extLst>
              <a:ext uri="{FF2B5EF4-FFF2-40B4-BE49-F238E27FC236}">
                <a16:creationId xmlns:a16="http://schemas.microsoft.com/office/drawing/2014/main" id="{54A267E8-7911-4009-9D33-C0233A7485CF}"/>
              </a:ext>
            </a:extLst>
          </p:cNvPr>
          <p:cNvSpPr/>
          <p:nvPr/>
        </p:nvSpPr>
        <p:spPr>
          <a:xfrm>
            <a:off x="2283854"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删</a:t>
            </a:r>
          </a:p>
        </p:txBody>
      </p:sp>
      <p:sp>
        <p:nvSpPr>
          <p:cNvPr id="6" name="椭圆 5">
            <a:extLst>
              <a:ext uri="{FF2B5EF4-FFF2-40B4-BE49-F238E27FC236}">
                <a16:creationId xmlns:a16="http://schemas.microsoft.com/office/drawing/2014/main" id="{7BBCE110-51F2-4053-BF89-38E12870803A}"/>
              </a:ext>
            </a:extLst>
          </p:cNvPr>
          <p:cNvSpPr/>
          <p:nvPr/>
        </p:nvSpPr>
        <p:spPr>
          <a:xfrm>
            <a:off x="3556717"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查</a:t>
            </a:r>
          </a:p>
        </p:txBody>
      </p:sp>
      <p:sp>
        <p:nvSpPr>
          <p:cNvPr id="7" name="椭圆 6">
            <a:extLst>
              <a:ext uri="{FF2B5EF4-FFF2-40B4-BE49-F238E27FC236}">
                <a16:creationId xmlns:a16="http://schemas.microsoft.com/office/drawing/2014/main" id="{2E6A5EC6-94F8-449F-A911-D0893FA1AC29}"/>
              </a:ext>
            </a:extLst>
          </p:cNvPr>
          <p:cNvSpPr/>
          <p:nvPr/>
        </p:nvSpPr>
        <p:spPr>
          <a:xfrm>
            <a:off x="4829580"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改</a:t>
            </a:r>
          </a:p>
        </p:txBody>
      </p:sp>
      <p:sp>
        <p:nvSpPr>
          <p:cNvPr id="8" name="椭圆 7">
            <a:extLst>
              <a:ext uri="{FF2B5EF4-FFF2-40B4-BE49-F238E27FC236}">
                <a16:creationId xmlns:a16="http://schemas.microsoft.com/office/drawing/2014/main" id="{A6FDB173-1C9E-440B-AF15-40EF8D998F8B}"/>
              </a:ext>
            </a:extLst>
          </p:cNvPr>
          <p:cNvSpPr/>
          <p:nvPr/>
        </p:nvSpPr>
        <p:spPr>
          <a:xfrm>
            <a:off x="6102443"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算</a:t>
            </a:r>
          </a:p>
        </p:txBody>
      </p:sp>
      <p:sp>
        <p:nvSpPr>
          <p:cNvPr id="9" name="椭圆 8">
            <a:extLst>
              <a:ext uri="{FF2B5EF4-FFF2-40B4-BE49-F238E27FC236}">
                <a16:creationId xmlns:a16="http://schemas.microsoft.com/office/drawing/2014/main" id="{BABA3FA7-DECA-4225-8B39-4F2281FE6481}"/>
              </a:ext>
            </a:extLst>
          </p:cNvPr>
          <p:cNvSpPr/>
          <p:nvPr/>
        </p:nvSpPr>
        <p:spPr>
          <a:xfrm>
            <a:off x="7375306"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规</a:t>
            </a:r>
          </a:p>
        </p:txBody>
      </p:sp>
      <p:cxnSp>
        <p:nvCxnSpPr>
          <p:cNvPr id="10" name="直接连接符 9">
            <a:extLst>
              <a:ext uri="{FF2B5EF4-FFF2-40B4-BE49-F238E27FC236}">
                <a16:creationId xmlns:a16="http://schemas.microsoft.com/office/drawing/2014/main" id="{D261A16D-3029-419A-A16C-121EB82B15E0}"/>
              </a:ext>
            </a:extLst>
          </p:cNvPr>
          <p:cNvCxnSpPr/>
          <p:nvPr/>
        </p:nvCxnSpPr>
        <p:spPr>
          <a:xfrm>
            <a:off x="8725437" y="5950039"/>
            <a:ext cx="1191295" cy="0"/>
          </a:xfrm>
          <a:prstGeom prst="line">
            <a:avLst/>
          </a:prstGeom>
          <a:ln w="76200">
            <a:solidFill>
              <a:srgbClr val="00206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5680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3.1.1. </a:t>
            </a:r>
            <a:r>
              <a:rPr lang="en-US" altLang="zh-CN" dirty="0" err="1"/>
              <a:t>IEnumerable</a:t>
            </a:r>
            <a:endParaRPr lang="zh-CN" altLang="en-US" dirty="0"/>
          </a:p>
        </p:txBody>
      </p:sp>
      <p:pic>
        <p:nvPicPr>
          <p:cNvPr id="4" name="图片 3"/>
          <p:cNvPicPr>
            <a:picLocks noChangeAspect="1"/>
          </p:cNvPicPr>
          <p:nvPr/>
        </p:nvPicPr>
        <p:blipFill rotWithShape="1">
          <a:blip r:embed="rId3"/>
          <a:srcRect r="61736"/>
          <a:stretch/>
        </p:blipFill>
        <p:spPr>
          <a:xfrm>
            <a:off x="8420345" y="972498"/>
            <a:ext cx="3003215" cy="1311156"/>
          </a:xfrm>
          <a:prstGeom prst="rect">
            <a:avLst/>
          </a:prstGeom>
        </p:spPr>
      </p:pic>
      <p:sp>
        <p:nvSpPr>
          <p:cNvPr id="6" name="矩形 5"/>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一个存储和获取 </a:t>
            </a:r>
            <a:r>
              <a:rPr lang="en-US" altLang="zh-CN" sz="1600" dirty="0">
                <a:solidFill>
                  <a:schemeClr val="tx1"/>
                </a:solidFill>
                <a:latin typeface="+mj-ea"/>
                <a:ea typeface="+mj-ea"/>
              </a:rPr>
              <a:t>object </a:t>
            </a:r>
            <a:r>
              <a:rPr lang="zh-CN" altLang="en-US" sz="1600" dirty="0">
                <a:solidFill>
                  <a:schemeClr val="tx1"/>
                </a:solidFill>
                <a:latin typeface="+mj-ea"/>
                <a:ea typeface="+mj-ea"/>
              </a:rPr>
              <a:t>类型对象引用的集合，可以使用 </a:t>
            </a:r>
            <a:r>
              <a:rPr lang="en-US" altLang="zh-CN" sz="1600" dirty="0" err="1">
                <a:solidFill>
                  <a:schemeClr val="tx1"/>
                </a:solidFill>
                <a:latin typeface="+mj-ea"/>
                <a:ea typeface="+mj-ea"/>
              </a:rPr>
              <a:t>foreach</a:t>
            </a:r>
            <a:r>
              <a:rPr lang="en-US" altLang="zh-CN" sz="1600" dirty="0">
                <a:solidFill>
                  <a:schemeClr val="tx1"/>
                </a:solidFill>
                <a:latin typeface="+mj-ea"/>
                <a:ea typeface="+mj-ea"/>
              </a:rPr>
              <a:t> </a:t>
            </a:r>
            <a:r>
              <a:rPr lang="zh-CN" altLang="en-US" sz="1600" dirty="0">
                <a:solidFill>
                  <a:schemeClr val="tx1"/>
                </a:solidFill>
                <a:latin typeface="+mj-ea"/>
                <a:ea typeface="+mj-ea"/>
              </a:rPr>
              <a:t>进行遍历的集合。</a:t>
            </a:r>
          </a:p>
        </p:txBody>
      </p:sp>
      <p:pic>
        <p:nvPicPr>
          <p:cNvPr id="3" name="图片 2">
            <a:extLst>
              <a:ext uri="{FF2B5EF4-FFF2-40B4-BE49-F238E27FC236}">
                <a16:creationId xmlns:a16="http://schemas.microsoft.com/office/drawing/2014/main" id="{0D55516B-705E-464E-A974-59FB7033BA9E}"/>
              </a:ext>
            </a:extLst>
          </p:cNvPr>
          <p:cNvPicPr>
            <a:picLocks noChangeAspect="1"/>
          </p:cNvPicPr>
          <p:nvPr/>
        </p:nvPicPr>
        <p:blipFill>
          <a:blip r:embed="rId4"/>
          <a:stretch>
            <a:fillRect/>
          </a:stretch>
        </p:blipFill>
        <p:spPr>
          <a:xfrm>
            <a:off x="154934" y="921927"/>
            <a:ext cx="8109409" cy="5865239"/>
          </a:xfrm>
          <a:prstGeom prst="rect">
            <a:avLst/>
          </a:prstGeom>
        </p:spPr>
      </p:pic>
    </p:spTree>
    <p:extLst>
      <p:ext uri="{BB962C8B-B14F-4D97-AF65-F5344CB8AC3E}">
        <p14:creationId xmlns:p14="http://schemas.microsoft.com/office/powerpoint/2010/main" val="25961151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2C60A01-50C0-4AD5-9ADF-24AB11E0D183}"/>
              </a:ext>
            </a:extLst>
          </p:cNvPr>
          <p:cNvPicPr>
            <a:picLocks noChangeAspect="1"/>
          </p:cNvPicPr>
          <p:nvPr/>
        </p:nvPicPr>
        <p:blipFill>
          <a:blip r:embed="rId2"/>
          <a:stretch>
            <a:fillRect/>
          </a:stretch>
        </p:blipFill>
        <p:spPr>
          <a:xfrm>
            <a:off x="6134345" y="896135"/>
            <a:ext cx="5972295" cy="5742924"/>
          </a:xfrm>
          <a:prstGeom prst="rect">
            <a:avLst/>
          </a:prstGeom>
        </p:spPr>
      </p:pic>
      <p:pic>
        <p:nvPicPr>
          <p:cNvPr id="7" name="图片 6">
            <a:extLst>
              <a:ext uri="{FF2B5EF4-FFF2-40B4-BE49-F238E27FC236}">
                <a16:creationId xmlns:a16="http://schemas.microsoft.com/office/drawing/2014/main" id="{9E5FF1F9-8BC9-4350-B335-603E3FF9D8C8}"/>
              </a:ext>
            </a:extLst>
          </p:cNvPr>
          <p:cNvPicPr>
            <a:picLocks noChangeAspect="1"/>
          </p:cNvPicPr>
          <p:nvPr/>
        </p:nvPicPr>
        <p:blipFill>
          <a:blip r:embed="rId3"/>
          <a:stretch>
            <a:fillRect/>
          </a:stretch>
        </p:blipFill>
        <p:spPr>
          <a:xfrm>
            <a:off x="119865" y="897034"/>
            <a:ext cx="5937792" cy="5130714"/>
          </a:xfrm>
          <a:prstGeom prst="rect">
            <a:avLst/>
          </a:prstGeom>
        </p:spPr>
      </p:pic>
      <p:sp>
        <p:nvSpPr>
          <p:cNvPr id="2" name="标题 1"/>
          <p:cNvSpPr>
            <a:spLocks noGrp="1"/>
          </p:cNvSpPr>
          <p:nvPr>
            <p:ph type="title"/>
          </p:nvPr>
        </p:nvSpPr>
        <p:spPr>
          <a:xfrm>
            <a:off x="0" y="11561"/>
            <a:ext cx="12192000" cy="480060"/>
          </a:xfrm>
        </p:spPr>
        <p:txBody>
          <a:bodyPr/>
          <a:lstStyle/>
          <a:p>
            <a:r>
              <a:rPr lang="en-US" altLang="zh-CN" dirty="0"/>
              <a:t>3.1.1. </a:t>
            </a:r>
            <a:r>
              <a:rPr lang="en-US" altLang="zh-CN" dirty="0" err="1"/>
              <a:t>IEnumerable</a:t>
            </a:r>
            <a:r>
              <a:rPr lang="en-US" altLang="zh-CN" dirty="0"/>
              <a:t> </a:t>
            </a:r>
            <a:r>
              <a:rPr lang="zh-CN" altLang="en-US" dirty="0"/>
              <a:t>（续）</a:t>
            </a:r>
            <a:r>
              <a:rPr lang="en-US" altLang="zh-CN" dirty="0"/>
              <a:t> </a:t>
            </a:r>
            <a:endParaRPr lang="zh-CN" altLang="en-US" dirty="0"/>
          </a:p>
        </p:txBody>
      </p:sp>
      <p:grpSp>
        <p:nvGrpSpPr>
          <p:cNvPr id="12" name="组合 11"/>
          <p:cNvGrpSpPr/>
          <p:nvPr/>
        </p:nvGrpSpPr>
        <p:grpSpPr>
          <a:xfrm>
            <a:off x="2399957" y="1620712"/>
            <a:ext cx="4422221" cy="1173661"/>
            <a:chOff x="2522306" y="3462391"/>
            <a:chExt cx="4422221" cy="1173661"/>
          </a:xfrm>
        </p:grpSpPr>
        <p:pic>
          <p:nvPicPr>
            <p:cNvPr id="6" name="图片 5"/>
            <p:cNvPicPr>
              <a:picLocks noChangeAspect="1"/>
            </p:cNvPicPr>
            <p:nvPr/>
          </p:nvPicPr>
          <p:blipFill>
            <a:blip r:embed="rId4"/>
            <a:stretch>
              <a:fillRect/>
            </a:stretch>
          </p:blipFill>
          <p:spPr>
            <a:xfrm>
              <a:off x="4241959" y="3462391"/>
              <a:ext cx="2702568" cy="1173661"/>
            </a:xfrm>
            <a:prstGeom prst="rect">
              <a:avLst/>
            </a:prstGeom>
            <a:ln>
              <a:solidFill>
                <a:srgbClr val="FF0000"/>
              </a:solidFill>
            </a:ln>
            <a:effectLst>
              <a:outerShdw blurRad="292100" dist="139700" dir="2700000" algn="tl" rotWithShape="0">
                <a:srgbClr val="333333">
                  <a:alpha val="65000"/>
                </a:srgbClr>
              </a:outerShdw>
            </a:effectLst>
          </p:spPr>
        </p:pic>
        <p:cxnSp>
          <p:nvCxnSpPr>
            <p:cNvPr id="8" name="直接连接符 7"/>
            <p:cNvCxnSpPr/>
            <p:nvPr/>
          </p:nvCxnSpPr>
          <p:spPr>
            <a:xfrm flipV="1">
              <a:off x="2522306" y="3565133"/>
              <a:ext cx="1726058" cy="51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9179960" y="1249934"/>
            <a:ext cx="2892175" cy="2212457"/>
            <a:chOff x="9179960" y="1453793"/>
            <a:chExt cx="2892175" cy="2212457"/>
          </a:xfrm>
        </p:grpSpPr>
        <p:pic>
          <p:nvPicPr>
            <p:cNvPr id="9" name="图片 8"/>
            <p:cNvPicPr>
              <a:picLocks noChangeAspect="1"/>
            </p:cNvPicPr>
            <p:nvPr/>
          </p:nvPicPr>
          <p:blipFill>
            <a:blip r:embed="rId5"/>
            <a:stretch>
              <a:fillRect/>
            </a:stretch>
          </p:blipFill>
          <p:spPr>
            <a:xfrm>
              <a:off x="9673136" y="2460662"/>
              <a:ext cx="2398999" cy="1205588"/>
            </a:xfrm>
            <a:prstGeom prst="rect">
              <a:avLst/>
            </a:prstGeom>
            <a:ln>
              <a:solidFill>
                <a:srgbClr val="FF0000"/>
              </a:solidFill>
            </a:ln>
            <a:effectLst>
              <a:outerShdw blurRad="292100" dist="139700" dir="2700000" algn="tl" rotWithShape="0">
                <a:srgbClr val="333333">
                  <a:alpha val="65000"/>
                </a:srgbClr>
              </a:outerShdw>
            </a:effectLst>
          </p:spPr>
        </p:pic>
        <p:cxnSp>
          <p:nvCxnSpPr>
            <p:cNvPr id="11" name="连接符: 肘形 10"/>
            <p:cNvCxnSpPr>
              <a:endCxn id="9" idx="0"/>
            </p:cNvCxnSpPr>
            <p:nvPr/>
          </p:nvCxnSpPr>
          <p:spPr>
            <a:xfrm>
              <a:off x="9179960" y="1453793"/>
              <a:ext cx="1692676" cy="1006869"/>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7050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3.1.2. </a:t>
            </a:r>
            <a:r>
              <a:rPr lang="en-US" altLang="zh-CN" dirty="0" err="1"/>
              <a:t>IEnumerable</a:t>
            </a:r>
            <a:r>
              <a:rPr lang="en-US" altLang="zh-CN" dirty="0"/>
              <a:t>&lt;T&gt;  </a:t>
            </a:r>
            <a:endParaRPr lang="zh-CN" altLang="en-US" dirty="0"/>
          </a:p>
        </p:txBody>
      </p:sp>
      <p:pic>
        <p:nvPicPr>
          <p:cNvPr id="7" name="图片 6"/>
          <p:cNvPicPr>
            <a:picLocks noChangeAspect="1"/>
          </p:cNvPicPr>
          <p:nvPr/>
        </p:nvPicPr>
        <p:blipFill>
          <a:blip r:embed="rId2"/>
          <a:stretch>
            <a:fillRect/>
          </a:stretch>
        </p:blipFill>
        <p:spPr>
          <a:xfrm>
            <a:off x="161862" y="3429000"/>
            <a:ext cx="4787530" cy="1573617"/>
          </a:xfrm>
          <a:prstGeom prst="rect">
            <a:avLst/>
          </a:prstGeom>
        </p:spPr>
      </p:pic>
      <p:grpSp>
        <p:nvGrpSpPr>
          <p:cNvPr id="12" name="组合 11">
            <a:extLst>
              <a:ext uri="{FF2B5EF4-FFF2-40B4-BE49-F238E27FC236}">
                <a16:creationId xmlns:a16="http://schemas.microsoft.com/office/drawing/2014/main" id="{FADA65FF-794C-4773-A35D-57B1776C097B}"/>
              </a:ext>
            </a:extLst>
          </p:cNvPr>
          <p:cNvGrpSpPr/>
          <p:nvPr/>
        </p:nvGrpSpPr>
        <p:grpSpPr>
          <a:xfrm>
            <a:off x="5000862" y="4137479"/>
            <a:ext cx="7047918" cy="2548990"/>
            <a:chOff x="5000862" y="612956"/>
            <a:chExt cx="7047918" cy="2548990"/>
          </a:xfrm>
        </p:grpSpPr>
        <p:pic>
          <p:nvPicPr>
            <p:cNvPr id="5" name="图片 4"/>
            <p:cNvPicPr>
              <a:picLocks noChangeAspect="1"/>
            </p:cNvPicPr>
            <p:nvPr/>
          </p:nvPicPr>
          <p:blipFill>
            <a:blip r:embed="rId3"/>
            <a:stretch>
              <a:fillRect/>
            </a:stretch>
          </p:blipFill>
          <p:spPr>
            <a:xfrm>
              <a:off x="5000862" y="612956"/>
              <a:ext cx="7047918" cy="2548990"/>
            </a:xfrm>
            <a:prstGeom prst="rect">
              <a:avLst/>
            </a:prstGeom>
          </p:spPr>
        </p:pic>
        <p:cxnSp>
          <p:nvCxnSpPr>
            <p:cNvPr id="10" name="直接连接符 9">
              <a:extLst>
                <a:ext uri="{FF2B5EF4-FFF2-40B4-BE49-F238E27FC236}">
                  <a16:creationId xmlns:a16="http://schemas.microsoft.com/office/drawing/2014/main" id="{7AC9A1D1-1CA0-4031-8560-CE7A2D531B10}"/>
                </a:ext>
              </a:extLst>
            </p:cNvPr>
            <p:cNvCxnSpPr/>
            <p:nvPr/>
          </p:nvCxnSpPr>
          <p:spPr>
            <a:xfrm>
              <a:off x="6664817" y="1719330"/>
              <a:ext cx="24985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0F9DDD19-D3ED-4BB2-BE03-14BBCAC3D9FF}"/>
              </a:ext>
            </a:extLst>
          </p:cNvPr>
          <p:cNvGrpSpPr/>
          <p:nvPr/>
        </p:nvGrpSpPr>
        <p:grpSpPr>
          <a:xfrm>
            <a:off x="5000862" y="567152"/>
            <a:ext cx="7052631" cy="3494796"/>
            <a:chOff x="4996149" y="3283281"/>
            <a:chExt cx="7052631" cy="3494796"/>
          </a:xfrm>
        </p:grpSpPr>
        <p:pic>
          <p:nvPicPr>
            <p:cNvPr id="6" name="图片 5"/>
            <p:cNvPicPr>
              <a:picLocks noChangeAspect="1"/>
            </p:cNvPicPr>
            <p:nvPr/>
          </p:nvPicPr>
          <p:blipFill>
            <a:blip r:embed="rId4"/>
            <a:stretch>
              <a:fillRect/>
            </a:stretch>
          </p:blipFill>
          <p:spPr>
            <a:xfrm>
              <a:off x="4996149" y="3283281"/>
              <a:ext cx="7052631" cy="3494796"/>
            </a:xfrm>
            <a:prstGeom prst="rect">
              <a:avLst/>
            </a:prstGeom>
          </p:spPr>
        </p:pic>
        <p:sp>
          <p:nvSpPr>
            <p:cNvPr id="11" name="矩形 10">
              <a:extLst>
                <a:ext uri="{FF2B5EF4-FFF2-40B4-BE49-F238E27FC236}">
                  <a16:creationId xmlns:a16="http://schemas.microsoft.com/office/drawing/2014/main" id="{A499DC94-BE63-4636-8EB9-47A13B5D12C8}"/>
                </a:ext>
              </a:extLst>
            </p:cNvPr>
            <p:cNvSpPr/>
            <p:nvPr/>
          </p:nvSpPr>
          <p:spPr>
            <a:xfrm>
              <a:off x="5157989" y="4732986"/>
              <a:ext cx="4237149" cy="1622738"/>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a:extLst>
              <a:ext uri="{FF2B5EF4-FFF2-40B4-BE49-F238E27FC236}">
                <a16:creationId xmlns:a16="http://schemas.microsoft.com/office/drawing/2014/main" id="{66E19262-7665-490F-87C2-BD0B8EC9C989}"/>
              </a:ext>
            </a:extLst>
          </p:cNvPr>
          <p:cNvPicPr>
            <a:picLocks noChangeAspect="1"/>
          </p:cNvPicPr>
          <p:nvPr/>
        </p:nvPicPr>
        <p:blipFill>
          <a:blip r:embed="rId5"/>
          <a:stretch>
            <a:fillRect/>
          </a:stretch>
        </p:blipFill>
        <p:spPr>
          <a:xfrm>
            <a:off x="596093" y="5411974"/>
            <a:ext cx="3581584" cy="1181161"/>
          </a:xfrm>
          <a:prstGeom prst="rect">
            <a:avLst/>
          </a:prstGeom>
        </p:spPr>
      </p:pic>
      <p:pic>
        <p:nvPicPr>
          <p:cNvPr id="15" name="图片 14">
            <a:extLst>
              <a:ext uri="{FF2B5EF4-FFF2-40B4-BE49-F238E27FC236}">
                <a16:creationId xmlns:a16="http://schemas.microsoft.com/office/drawing/2014/main" id="{DEACF167-8ACC-4691-85D4-948E1B9EABEA}"/>
              </a:ext>
            </a:extLst>
          </p:cNvPr>
          <p:cNvPicPr>
            <a:picLocks noChangeAspect="1"/>
          </p:cNvPicPr>
          <p:nvPr/>
        </p:nvPicPr>
        <p:blipFill>
          <a:blip r:embed="rId6"/>
          <a:stretch>
            <a:fillRect/>
          </a:stretch>
        </p:blipFill>
        <p:spPr>
          <a:xfrm>
            <a:off x="180504" y="567152"/>
            <a:ext cx="4750246" cy="2675216"/>
          </a:xfrm>
          <a:prstGeom prst="rect">
            <a:avLst/>
          </a:prstGeom>
        </p:spPr>
      </p:pic>
    </p:spTree>
    <p:extLst>
      <p:ext uri="{BB962C8B-B14F-4D97-AF65-F5344CB8AC3E}">
        <p14:creationId xmlns:p14="http://schemas.microsoft.com/office/powerpoint/2010/main" val="1903858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3.1.2. </a:t>
            </a:r>
            <a:r>
              <a:rPr lang="en-US" altLang="zh-CN" dirty="0" err="1"/>
              <a:t>IEnumerable</a:t>
            </a:r>
            <a:r>
              <a:rPr lang="en-US" altLang="zh-CN" dirty="0"/>
              <a:t>&lt;T&gt;</a:t>
            </a:r>
            <a:r>
              <a:rPr lang="zh-CN" altLang="en-US" dirty="0"/>
              <a:t>（续）</a:t>
            </a:r>
          </a:p>
        </p:txBody>
      </p:sp>
      <p:pic>
        <p:nvPicPr>
          <p:cNvPr id="3" name="图片 2"/>
          <p:cNvPicPr>
            <a:picLocks noChangeAspect="1"/>
          </p:cNvPicPr>
          <p:nvPr/>
        </p:nvPicPr>
        <p:blipFill>
          <a:blip r:embed="rId2"/>
          <a:stretch>
            <a:fillRect/>
          </a:stretch>
        </p:blipFill>
        <p:spPr>
          <a:xfrm>
            <a:off x="99318" y="575351"/>
            <a:ext cx="5873393" cy="3282448"/>
          </a:xfrm>
          <a:prstGeom prst="rect">
            <a:avLst/>
          </a:prstGeom>
        </p:spPr>
      </p:pic>
      <p:pic>
        <p:nvPicPr>
          <p:cNvPr id="6" name="图片 5"/>
          <p:cNvPicPr>
            <a:picLocks noChangeAspect="1"/>
          </p:cNvPicPr>
          <p:nvPr/>
        </p:nvPicPr>
        <p:blipFill>
          <a:blip r:embed="rId3"/>
          <a:stretch>
            <a:fillRect/>
          </a:stretch>
        </p:blipFill>
        <p:spPr>
          <a:xfrm>
            <a:off x="6159358" y="575351"/>
            <a:ext cx="5978200" cy="6176505"/>
          </a:xfrm>
          <a:prstGeom prst="rect">
            <a:avLst/>
          </a:prstGeom>
        </p:spPr>
      </p:pic>
      <p:grpSp>
        <p:nvGrpSpPr>
          <p:cNvPr id="13" name="组合 12"/>
          <p:cNvGrpSpPr/>
          <p:nvPr/>
        </p:nvGrpSpPr>
        <p:grpSpPr>
          <a:xfrm>
            <a:off x="1815102" y="1243173"/>
            <a:ext cx="3500191" cy="3871032"/>
            <a:chOff x="1815102" y="1243173"/>
            <a:chExt cx="3500191" cy="3871032"/>
          </a:xfrm>
        </p:grpSpPr>
        <p:pic>
          <p:nvPicPr>
            <p:cNvPr id="5" name="图片 4"/>
            <p:cNvPicPr>
              <a:picLocks noChangeAspect="1"/>
            </p:cNvPicPr>
            <p:nvPr/>
          </p:nvPicPr>
          <p:blipFill>
            <a:blip r:embed="rId4"/>
            <a:stretch>
              <a:fillRect/>
            </a:stretch>
          </p:blipFill>
          <p:spPr>
            <a:xfrm>
              <a:off x="1815102" y="3941529"/>
              <a:ext cx="3500191" cy="1172676"/>
            </a:xfrm>
            <a:prstGeom prst="rect">
              <a:avLst/>
            </a:prstGeom>
            <a:ln>
              <a:solidFill>
                <a:srgbClr val="FF0000"/>
              </a:solidFill>
            </a:ln>
            <a:effectLst>
              <a:outerShdw blurRad="292100" dist="139700" dir="2700000" algn="tl" rotWithShape="0">
                <a:srgbClr val="333333">
                  <a:alpha val="65000"/>
                </a:srgbClr>
              </a:outerShdw>
            </a:effectLst>
          </p:spPr>
        </p:pic>
        <p:cxnSp>
          <p:nvCxnSpPr>
            <p:cNvPr id="9" name="直接连接符 8"/>
            <p:cNvCxnSpPr>
              <a:endCxn id="5" idx="0"/>
            </p:cNvCxnSpPr>
            <p:nvPr/>
          </p:nvCxnSpPr>
          <p:spPr>
            <a:xfrm flipH="1">
              <a:off x="3565198" y="1243173"/>
              <a:ext cx="5072" cy="26983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1815102" y="719192"/>
            <a:ext cx="7318624" cy="5974508"/>
            <a:chOff x="1815102" y="719192"/>
            <a:chExt cx="7318624" cy="5974508"/>
          </a:xfrm>
        </p:grpSpPr>
        <p:pic>
          <p:nvPicPr>
            <p:cNvPr id="7" name="图片 6"/>
            <p:cNvPicPr>
              <a:picLocks noChangeAspect="1"/>
            </p:cNvPicPr>
            <p:nvPr/>
          </p:nvPicPr>
          <p:blipFill>
            <a:blip r:embed="rId5"/>
            <a:stretch>
              <a:fillRect/>
            </a:stretch>
          </p:blipFill>
          <p:spPr>
            <a:xfrm>
              <a:off x="1815102" y="5234665"/>
              <a:ext cx="3500191" cy="1459035"/>
            </a:xfrm>
            <a:prstGeom prst="rect">
              <a:avLst/>
            </a:prstGeom>
            <a:ln>
              <a:solidFill>
                <a:srgbClr val="FF0000"/>
              </a:solidFill>
            </a:ln>
            <a:effectLst>
              <a:outerShdw blurRad="292100" dist="139700" dir="2700000" algn="tl" rotWithShape="0">
                <a:srgbClr val="333333">
                  <a:alpha val="65000"/>
                </a:srgbClr>
              </a:outerShdw>
            </a:effectLst>
          </p:spPr>
        </p:pic>
        <p:cxnSp>
          <p:nvCxnSpPr>
            <p:cNvPr id="12" name="连接符: 肘形 11"/>
            <p:cNvCxnSpPr>
              <a:endCxn id="7" idx="3"/>
            </p:cNvCxnSpPr>
            <p:nvPr/>
          </p:nvCxnSpPr>
          <p:spPr>
            <a:xfrm rot="5400000">
              <a:off x="4602014" y="1432471"/>
              <a:ext cx="5244992" cy="3818433"/>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7168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95794" y="0"/>
            <a:ext cx="1128522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课程内容提要</a:t>
            </a:r>
          </a:p>
        </p:txBody>
      </p:sp>
      <p:graphicFrame>
        <p:nvGraphicFramePr>
          <p:cNvPr id="3" name="表格 2"/>
          <p:cNvGraphicFramePr>
            <a:graphicFrameLocks noGrp="1"/>
          </p:cNvGraphicFramePr>
          <p:nvPr>
            <p:extLst>
              <p:ext uri="{D42A27DB-BD31-4B8C-83A1-F6EECF244321}">
                <p14:modId xmlns:p14="http://schemas.microsoft.com/office/powerpoint/2010/main" val="611262980"/>
              </p:ext>
            </p:extLst>
          </p:nvPr>
        </p:nvGraphicFramePr>
        <p:xfrm>
          <a:off x="464955" y="682694"/>
          <a:ext cx="11134726" cy="3520440"/>
        </p:xfrm>
        <a:graphic>
          <a:graphicData uri="http://schemas.openxmlformats.org/drawingml/2006/table">
            <a:tbl>
              <a:tblPr firstRow="1" bandRow="1">
                <a:tableStyleId>{91EBBBCC-DAD2-459C-BE2E-F6DE35CF9A28}</a:tableStyleId>
              </a:tblPr>
              <a:tblGrid>
                <a:gridCol w="798695">
                  <a:extLst>
                    <a:ext uri="{9D8B030D-6E8A-4147-A177-3AD203B41FA5}">
                      <a16:colId xmlns:a16="http://schemas.microsoft.com/office/drawing/2014/main" val="20000"/>
                    </a:ext>
                  </a:extLst>
                </a:gridCol>
                <a:gridCol w="10336031">
                  <a:extLst>
                    <a:ext uri="{9D8B030D-6E8A-4147-A177-3AD203B41FA5}">
                      <a16:colId xmlns:a16="http://schemas.microsoft.com/office/drawing/2014/main" val="20001"/>
                    </a:ext>
                  </a:extLst>
                </a:gridCol>
              </a:tblGrid>
              <a:tr h="502920">
                <a:tc>
                  <a:txBody>
                    <a:bodyPr/>
                    <a:lstStyle/>
                    <a:p>
                      <a:pPr>
                        <a:lnSpc>
                          <a:spcPct val="150000"/>
                        </a:lnSpc>
                      </a:pPr>
                      <a:r>
                        <a:rPr lang="zh-CN" altLang="en-US" sz="1800" b="0" dirty="0">
                          <a:solidFill>
                            <a:schemeClr val="bg1">
                              <a:lumMod val="50000"/>
                            </a:schemeClr>
                          </a:solidFill>
                          <a:effectLst/>
                          <a:latin typeface="+mj-ea"/>
                          <a:ea typeface="+mj-ea"/>
                        </a:rPr>
                        <a:t>编号</a:t>
                      </a:r>
                    </a:p>
                  </a:txBody>
                  <a:tcPr/>
                </a:tc>
                <a:tc>
                  <a:txBody>
                    <a:bodyPr/>
                    <a:lstStyle/>
                    <a:p>
                      <a:pPr>
                        <a:lnSpc>
                          <a:spcPct val="150000"/>
                        </a:lnSpc>
                      </a:pPr>
                      <a:r>
                        <a:rPr lang="zh-CN" altLang="en-US" sz="1800" b="0" dirty="0">
                          <a:solidFill>
                            <a:schemeClr val="bg1">
                              <a:lumMod val="50000"/>
                            </a:schemeClr>
                          </a:solidFill>
                          <a:effectLst/>
                          <a:latin typeface="+mj-ea"/>
                          <a:ea typeface="+mj-ea"/>
                        </a:rPr>
                        <a:t>名称</a:t>
                      </a:r>
                    </a:p>
                  </a:txBody>
                  <a:tcPr/>
                </a:tc>
                <a:extLst>
                  <a:ext uri="{0D108BD9-81ED-4DB2-BD59-A6C34878D82A}">
                    <a16:rowId xmlns:a16="http://schemas.microsoft.com/office/drawing/2014/main" val="10000"/>
                  </a:ext>
                </a:extLst>
              </a:tr>
              <a:tr h="502920">
                <a:tc>
                  <a:txBody>
                    <a:bodyPr/>
                    <a:lstStyle/>
                    <a:p>
                      <a:pPr algn="ctr">
                        <a:lnSpc>
                          <a:spcPct val="150000"/>
                        </a:lnSpc>
                      </a:pPr>
                      <a:r>
                        <a:rPr lang="en-US" altLang="zh-CN" sz="1800" dirty="0">
                          <a:solidFill>
                            <a:schemeClr val="bg1">
                              <a:lumMod val="50000"/>
                            </a:schemeClr>
                          </a:solidFill>
                          <a:effectLst/>
                          <a:latin typeface="+mj-ea"/>
                          <a:ea typeface="+mj-ea"/>
                        </a:rPr>
                        <a:t>1</a:t>
                      </a:r>
                      <a:endParaRPr lang="zh-CN" altLang="en-US" sz="1800" dirty="0">
                        <a:solidFill>
                          <a:schemeClr val="bg1">
                            <a:lumMod val="50000"/>
                          </a:schemeClr>
                        </a:solidFill>
                        <a:effectLst/>
                        <a:latin typeface="+mj-ea"/>
                        <a:ea typeface="+mj-ea"/>
                      </a:endParaRPr>
                    </a:p>
                  </a:txBody>
                  <a:tcPr/>
                </a:tc>
                <a:tc>
                  <a:txBody>
                    <a:bodyPr/>
                    <a:lstStyle/>
                    <a:p>
                      <a:pPr>
                        <a:lnSpc>
                          <a:spcPct val="150000"/>
                        </a:lnSpc>
                      </a:pPr>
                      <a:r>
                        <a:rPr lang="zh-CN" altLang="en-US" sz="1800" dirty="0">
                          <a:solidFill>
                            <a:schemeClr val="bg1">
                              <a:lumMod val="50000"/>
                            </a:schemeClr>
                          </a:solidFill>
                          <a:effectLst/>
                          <a:latin typeface="+mj-ea"/>
                          <a:ea typeface="+mj-ea"/>
                        </a:rPr>
                        <a:t>概论</a:t>
                      </a:r>
                    </a:p>
                  </a:txBody>
                  <a:tcPr/>
                </a:tc>
                <a:extLst>
                  <a:ext uri="{0D108BD9-81ED-4DB2-BD59-A6C34878D82A}">
                    <a16:rowId xmlns:a16="http://schemas.microsoft.com/office/drawing/2014/main" val="10001"/>
                  </a:ext>
                </a:extLst>
              </a:tr>
              <a:tr h="502920">
                <a:tc>
                  <a:txBody>
                    <a:bodyPr/>
                    <a:lstStyle/>
                    <a:p>
                      <a:pPr algn="ctr">
                        <a:lnSpc>
                          <a:spcPct val="150000"/>
                        </a:lnSpc>
                      </a:pPr>
                      <a:r>
                        <a:rPr lang="en-US" altLang="zh-CN" sz="1800" dirty="0">
                          <a:solidFill>
                            <a:schemeClr val="bg1">
                              <a:lumMod val="50000"/>
                            </a:schemeClr>
                          </a:solidFill>
                          <a:effectLst/>
                          <a:latin typeface="+mj-ea"/>
                          <a:ea typeface="+mj-ea"/>
                        </a:rPr>
                        <a:t>2</a:t>
                      </a:r>
                      <a:endParaRPr lang="zh-CN" altLang="en-US" sz="1800" dirty="0">
                        <a:solidFill>
                          <a:schemeClr val="bg1">
                            <a:lumMod val="50000"/>
                          </a:schemeClr>
                        </a:solidFill>
                        <a:effectLst/>
                        <a:latin typeface="+mj-ea"/>
                        <a:ea typeface="+mj-ea"/>
                      </a:endParaRPr>
                    </a:p>
                  </a:txBody>
                  <a:tcPr/>
                </a:tc>
                <a:tc>
                  <a:txBody>
                    <a:bodyPr/>
                    <a:lstStyle/>
                    <a:p>
                      <a:pPr>
                        <a:lnSpc>
                          <a:spcPct val="150000"/>
                        </a:lnSpc>
                      </a:pPr>
                      <a:r>
                        <a:rPr lang="zh-CN" altLang="en-US" sz="1800" dirty="0">
                          <a:solidFill>
                            <a:schemeClr val="bg1">
                              <a:lumMod val="50000"/>
                            </a:schemeClr>
                          </a:solidFill>
                          <a:effectLst/>
                          <a:latin typeface="+mj-ea"/>
                          <a:ea typeface="+mj-ea"/>
                        </a:rPr>
                        <a:t>数据结构基础概念</a:t>
                      </a:r>
                    </a:p>
                  </a:txBody>
                  <a:tcPr/>
                </a:tc>
                <a:extLst>
                  <a:ext uri="{0D108BD9-81ED-4DB2-BD59-A6C34878D82A}">
                    <a16:rowId xmlns:a16="http://schemas.microsoft.com/office/drawing/2014/main" val="1947778306"/>
                  </a:ext>
                </a:extLst>
              </a:tr>
              <a:tr h="502920">
                <a:tc>
                  <a:txBody>
                    <a:bodyPr/>
                    <a:lstStyle/>
                    <a:p>
                      <a:pPr algn="ctr">
                        <a:lnSpc>
                          <a:spcPct val="150000"/>
                        </a:lnSpc>
                      </a:pPr>
                      <a:r>
                        <a:rPr lang="en-US" altLang="zh-CN" sz="1800" dirty="0">
                          <a:solidFill>
                            <a:schemeClr val="bg1">
                              <a:lumMod val="50000"/>
                            </a:schemeClr>
                          </a:solidFill>
                          <a:effectLst/>
                          <a:latin typeface="+mj-ea"/>
                          <a:ea typeface="+mj-ea"/>
                        </a:rPr>
                        <a:t>3</a:t>
                      </a:r>
                      <a:endParaRPr lang="zh-CN" altLang="en-US" sz="1800" dirty="0">
                        <a:solidFill>
                          <a:schemeClr val="bg1">
                            <a:lumMod val="50000"/>
                          </a:schemeClr>
                        </a:solidFill>
                        <a:effectLst/>
                        <a:latin typeface="+mj-ea"/>
                        <a:ea typeface="+mj-ea"/>
                      </a:endParaRPr>
                    </a:p>
                  </a:txBody>
                  <a:tcPr/>
                </a:tc>
                <a:tc>
                  <a:txBody>
                    <a:bodyPr/>
                    <a:lstStyle/>
                    <a:p>
                      <a:pPr>
                        <a:lnSpc>
                          <a:spcPct val="150000"/>
                        </a:lnSpc>
                      </a:pPr>
                      <a:r>
                        <a:rPr lang="en-US" altLang="zh-CN" sz="1800" dirty="0">
                          <a:solidFill>
                            <a:schemeClr val="bg1">
                              <a:lumMod val="50000"/>
                            </a:schemeClr>
                          </a:solidFill>
                          <a:effectLst/>
                          <a:latin typeface="+mj-ea"/>
                          <a:ea typeface="+mj-ea"/>
                        </a:rPr>
                        <a:t>C# </a:t>
                      </a:r>
                      <a:r>
                        <a:rPr lang="zh-CN" altLang="en-US" sz="1800" dirty="0">
                          <a:solidFill>
                            <a:schemeClr val="bg1">
                              <a:lumMod val="50000"/>
                            </a:schemeClr>
                          </a:solidFill>
                          <a:effectLst/>
                          <a:latin typeface="+mj-ea"/>
                          <a:ea typeface="+mj-ea"/>
                        </a:rPr>
                        <a:t>数据结构与应用</a:t>
                      </a:r>
                    </a:p>
                  </a:txBody>
                  <a:tcPr/>
                </a:tc>
                <a:extLst>
                  <a:ext uri="{0D108BD9-81ED-4DB2-BD59-A6C34878D82A}">
                    <a16:rowId xmlns:a16="http://schemas.microsoft.com/office/drawing/2014/main" val="10002"/>
                  </a:ext>
                </a:extLst>
              </a:tr>
              <a:tr h="502920">
                <a:tc>
                  <a:txBody>
                    <a:bodyPr/>
                    <a:lstStyle/>
                    <a:p>
                      <a:pPr algn="ctr">
                        <a:lnSpc>
                          <a:spcPct val="150000"/>
                        </a:lnSpc>
                      </a:pPr>
                      <a:r>
                        <a:rPr lang="en-US" altLang="zh-CN" sz="1800" dirty="0">
                          <a:solidFill>
                            <a:schemeClr val="bg1">
                              <a:lumMod val="50000"/>
                            </a:schemeClr>
                          </a:solidFill>
                          <a:effectLst/>
                          <a:latin typeface="+mj-ea"/>
                          <a:ea typeface="+mj-ea"/>
                        </a:rPr>
                        <a:t>4</a:t>
                      </a:r>
                      <a:endParaRPr lang="zh-CN" altLang="en-US" sz="18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dirty="0">
                          <a:solidFill>
                            <a:schemeClr val="bg1">
                              <a:lumMod val="50000"/>
                            </a:schemeClr>
                          </a:solidFill>
                          <a:effectLst/>
                          <a:latin typeface="+mj-ea"/>
                          <a:ea typeface="+mj-ea"/>
                        </a:rPr>
                        <a:t>二叉树：树建模与节点插入、查找、删除和遍历算法</a:t>
                      </a:r>
                    </a:p>
                  </a:txBody>
                  <a:tcPr/>
                </a:tc>
                <a:extLst>
                  <a:ext uri="{0D108BD9-81ED-4DB2-BD59-A6C34878D82A}">
                    <a16:rowId xmlns:a16="http://schemas.microsoft.com/office/drawing/2014/main" val="10004"/>
                  </a:ext>
                </a:extLst>
              </a:tr>
              <a:tr h="502920">
                <a:tc>
                  <a:txBody>
                    <a:bodyPr/>
                    <a:lstStyle/>
                    <a:p>
                      <a:pPr algn="ctr">
                        <a:lnSpc>
                          <a:spcPct val="150000"/>
                        </a:lnSpc>
                      </a:pPr>
                      <a:r>
                        <a:rPr lang="en-US" altLang="zh-CN" sz="1800" dirty="0">
                          <a:solidFill>
                            <a:schemeClr val="bg1">
                              <a:lumMod val="50000"/>
                            </a:schemeClr>
                          </a:solidFill>
                          <a:effectLst/>
                          <a:latin typeface="+mj-ea"/>
                          <a:ea typeface="+mj-ea"/>
                        </a:rPr>
                        <a:t>5</a:t>
                      </a:r>
                      <a:endParaRPr lang="zh-CN" altLang="en-US" sz="18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dirty="0">
                          <a:solidFill>
                            <a:schemeClr val="bg1">
                              <a:lumMod val="50000"/>
                            </a:schemeClr>
                          </a:solidFill>
                          <a:effectLst/>
                          <a:latin typeface="+mj-ea"/>
                          <a:ea typeface="+mj-ea"/>
                        </a:rPr>
                        <a:t>图与相关的算法</a:t>
                      </a:r>
                    </a:p>
                  </a:txBody>
                  <a:tcPr/>
                </a:tc>
                <a:extLst>
                  <a:ext uri="{0D108BD9-81ED-4DB2-BD59-A6C34878D82A}">
                    <a16:rowId xmlns:a16="http://schemas.microsoft.com/office/drawing/2014/main" val="720836174"/>
                  </a:ext>
                </a:extLst>
              </a:tr>
              <a:tr h="502920">
                <a:tc>
                  <a:txBody>
                    <a:bodyPr/>
                    <a:lstStyle/>
                    <a:p>
                      <a:pPr algn="ctr">
                        <a:lnSpc>
                          <a:spcPct val="150000"/>
                        </a:lnSpc>
                      </a:pPr>
                      <a:r>
                        <a:rPr lang="en-US" altLang="zh-CN" sz="1800" dirty="0">
                          <a:solidFill>
                            <a:schemeClr val="bg1">
                              <a:lumMod val="50000"/>
                            </a:schemeClr>
                          </a:solidFill>
                          <a:effectLst/>
                          <a:latin typeface="+mj-ea"/>
                          <a:ea typeface="+mj-ea"/>
                        </a:rPr>
                        <a:t>6</a:t>
                      </a:r>
                      <a:endParaRPr lang="zh-CN" altLang="en-US" sz="1800" dirty="0">
                        <a:solidFill>
                          <a:schemeClr val="bg1">
                            <a:lumMod val="50000"/>
                          </a:schemeClr>
                        </a:solidFill>
                        <a:effectLst/>
                        <a:latin typeface="+mj-ea"/>
                        <a:ea typeface="+mj-ea"/>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dirty="0">
                          <a:solidFill>
                            <a:schemeClr val="bg1">
                              <a:lumMod val="50000"/>
                            </a:schemeClr>
                          </a:solidFill>
                          <a:effectLst/>
                          <a:latin typeface="+mj-ea"/>
                          <a:ea typeface="+mj-ea"/>
                        </a:rPr>
                        <a:t>综合</a:t>
                      </a:r>
                      <a:r>
                        <a:rPr lang="zh-CN" altLang="en-US" sz="1800">
                          <a:solidFill>
                            <a:schemeClr val="bg1">
                              <a:lumMod val="50000"/>
                            </a:schemeClr>
                          </a:solidFill>
                          <a:effectLst/>
                          <a:latin typeface="+mj-ea"/>
                          <a:ea typeface="+mj-ea"/>
                        </a:rPr>
                        <a:t>分析与练习（课程考核作业）</a:t>
                      </a:r>
                      <a:endParaRPr lang="zh-CN" altLang="en-US" sz="1800" dirty="0">
                        <a:solidFill>
                          <a:schemeClr val="bg1">
                            <a:lumMod val="50000"/>
                          </a:schemeClr>
                        </a:solidFill>
                        <a:effectLst/>
                        <a:latin typeface="+mj-ea"/>
                        <a:ea typeface="+mj-ea"/>
                      </a:endParaRPr>
                    </a:p>
                  </a:txBody>
                  <a:tcPr/>
                </a:tc>
                <a:extLst>
                  <a:ext uri="{0D108BD9-81ED-4DB2-BD59-A6C34878D82A}">
                    <a16:rowId xmlns:a16="http://schemas.microsoft.com/office/drawing/2014/main" val="2769622656"/>
                  </a:ext>
                </a:extLst>
              </a:tr>
            </a:tbl>
          </a:graphicData>
        </a:graphic>
      </p:graphicFrame>
    </p:spTree>
    <p:extLst>
      <p:ext uri="{BB962C8B-B14F-4D97-AF65-F5344CB8AC3E}">
        <p14:creationId xmlns:p14="http://schemas.microsoft.com/office/powerpoint/2010/main" val="45809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1033313940"/>
              </p:ext>
            </p:extLst>
          </p:nvPr>
        </p:nvGraphicFramePr>
        <p:xfrm>
          <a:off x="285751" y="1519171"/>
          <a:ext cx="11532869" cy="4346647"/>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7272782">
                  <a:extLst>
                    <a:ext uri="{9D8B030D-6E8A-4147-A177-3AD203B41FA5}">
                      <a16:colId xmlns:a16="http://schemas.microsoft.com/office/drawing/2014/main" val="20001"/>
                    </a:ext>
                  </a:extLst>
                </a:gridCol>
                <a:gridCol w="1382571">
                  <a:extLst>
                    <a:ext uri="{9D8B030D-6E8A-4147-A177-3AD203B41FA5}">
                      <a16:colId xmlns:a16="http://schemas.microsoft.com/office/drawing/2014/main" val="20002"/>
                    </a:ext>
                  </a:extLst>
                </a:gridCol>
                <a:gridCol w="1929553">
                  <a:extLst>
                    <a:ext uri="{9D8B030D-6E8A-4147-A177-3AD203B41FA5}">
                      <a16:colId xmlns:a16="http://schemas.microsoft.com/office/drawing/2014/main" val="20003"/>
                    </a:ext>
                  </a:extLst>
                </a:gridCol>
              </a:tblGrid>
              <a:tr h="398725">
                <a:tc>
                  <a:txBody>
                    <a:bodyPr/>
                    <a:lstStyle/>
                    <a:p>
                      <a:pPr>
                        <a:lnSpc>
                          <a:spcPct val="150000"/>
                        </a:lnSpc>
                      </a:pPr>
                      <a:r>
                        <a:rPr lang="zh-CN" altLang="en-US" sz="1400" b="0" dirty="0">
                          <a:solidFill>
                            <a:schemeClr val="bg1">
                              <a:lumMod val="50000"/>
                            </a:schemeClr>
                          </a:solidFill>
                          <a:effectLst/>
                          <a:latin typeface="微软雅黑" panose="020B0503020204020204" pitchFamily="34" charset="-122"/>
                          <a:ea typeface="微软雅黑" panose="020B0503020204020204" pitchFamily="34" charset="-122"/>
                        </a:rPr>
                        <a:t>作业编号</a:t>
                      </a:r>
                    </a:p>
                  </a:txBody>
                  <a:tcPr/>
                </a:tc>
                <a:tc>
                  <a:txBody>
                    <a:bodyPr/>
                    <a:lstStyle/>
                    <a:p>
                      <a:pPr>
                        <a:lnSpc>
                          <a:spcPct val="150000"/>
                        </a:lnSpc>
                      </a:pPr>
                      <a:r>
                        <a:rPr lang="zh-CN" altLang="en-US" sz="1400" b="0" dirty="0">
                          <a:solidFill>
                            <a:schemeClr val="bg1">
                              <a:lumMod val="50000"/>
                            </a:schemeClr>
                          </a:solidFill>
                          <a:effectLst/>
                          <a:latin typeface="微软雅黑" panose="020B0503020204020204" pitchFamily="34" charset="-122"/>
                          <a:ea typeface="微软雅黑" panose="020B0503020204020204" pitchFamily="34" charset="-122"/>
                        </a:rPr>
                        <a:t>作业任务</a:t>
                      </a:r>
                    </a:p>
                  </a:txBody>
                  <a:tcPr/>
                </a:tc>
                <a:tc>
                  <a:txBody>
                    <a:bodyPr/>
                    <a:lstStyle/>
                    <a:p>
                      <a:pPr>
                        <a:lnSpc>
                          <a:spcPct val="150000"/>
                        </a:lnSpc>
                      </a:pPr>
                      <a:r>
                        <a:rPr lang="zh-CN" altLang="en-US" sz="1400" b="0" dirty="0">
                          <a:solidFill>
                            <a:schemeClr val="bg1">
                              <a:lumMod val="50000"/>
                            </a:schemeClr>
                          </a:solidFill>
                          <a:effectLst/>
                          <a:latin typeface="微软雅黑" panose="020B0503020204020204" pitchFamily="34" charset="-122"/>
                          <a:ea typeface="微软雅黑" panose="020B0503020204020204" pitchFamily="34" charset="-122"/>
                        </a:rPr>
                        <a:t>模板</a:t>
                      </a:r>
                    </a:p>
                  </a:txBody>
                  <a:tcPr/>
                </a:tc>
                <a:tc>
                  <a:txBody>
                    <a:bodyPr/>
                    <a:lstStyle/>
                    <a:p>
                      <a:pPr>
                        <a:lnSpc>
                          <a:spcPct val="150000"/>
                        </a:lnSpc>
                      </a:pPr>
                      <a:r>
                        <a:rPr lang="zh-CN" altLang="en-US" sz="1400" b="0">
                          <a:solidFill>
                            <a:schemeClr val="bg1">
                              <a:lumMod val="50000"/>
                            </a:schemeClr>
                          </a:solidFill>
                          <a:effectLst/>
                          <a:latin typeface="微软雅黑" panose="020B0503020204020204" pitchFamily="34" charset="-122"/>
                          <a:ea typeface="微软雅黑" panose="020B0503020204020204" pitchFamily="34" charset="-122"/>
                        </a:rPr>
                        <a:t>要求说明</a:t>
                      </a:r>
                      <a:endParaRPr lang="zh-CN" altLang="en-US" sz="1400" b="0" dirty="0">
                        <a:solidFill>
                          <a:schemeClr val="bg1">
                            <a:lumMod val="50000"/>
                          </a:schemeClr>
                        </a:solidFill>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432498">
                <a:tc>
                  <a:txBody>
                    <a:bodyPr/>
                    <a:lstStyle/>
                    <a:p>
                      <a:pPr algn="ctr">
                        <a:lnSpc>
                          <a:spcPct val="150000"/>
                        </a:lnSpc>
                      </a:pP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03</a:t>
                      </a: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仔细跟踪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CDS001.IEnumerableDemo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和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CDS002.IEnumerableWithGenericsDemo</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，特别注意</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main</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中，使用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foreach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或者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LINQ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中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from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检索时进行遍历时，对于迭代子代码块的调用情况。</a:t>
                      </a:r>
                    </a:p>
                  </a:txBody>
                  <a:tcPr/>
                </a:tc>
                <a:tc>
                  <a:txBody>
                    <a:bodyPr/>
                    <a:lstStyle/>
                    <a:p>
                      <a:pPr>
                        <a:lnSpc>
                          <a:spcPct val="150000"/>
                        </a:lnSpc>
                      </a:pP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490277159"/>
                  </a:ext>
                </a:extLst>
              </a:tr>
              <a:tr h="2225040">
                <a:tc>
                  <a:txBody>
                    <a:bodyPr/>
                    <a:lstStyle/>
                    <a:p>
                      <a:pPr algn="ctr">
                        <a:lnSpc>
                          <a:spcPct val="150000"/>
                        </a:lnSpc>
                      </a:pP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04</a:t>
                      </a: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根据本</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PPT</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的第</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17</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18</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两张幻灯片内容和范例查询文件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tempFile.txt</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，实现一个新的 </a:t>
                      </a:r>
                      <a:r>
                        <a:rPr lang="en-US" altLang="zh-CN" sz="1400" dirty="0" err="1">
                          <a:solidFill>
                            <a:schemeClr val="bg1">
                              <a:lumMod val="50000"/>
                            </a:schemeClr>
                          </a:solidFill>
                          <a:effectLst/>
                          <a:latin typeface="微软雅黑" panose="020B0503020204020204" pitchFamily="34" charset="-122"/>
                          <a:ea typeface="微软雅黑" panose="020B0503020204020204" pitchFamily="34" charset="-122"/>
                        </a:rPr>
                        <a:t>IEnumerable</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&lt;T&gt;</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，用于保存制定磁盘文件对某一个关键词的检索结果，控制台程序执行后结果的呈现形式如下：</a:t>
                      </a: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50000"/>
                        </a:lnSpc>
                      </a:pP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文件名：</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a:t>
                      </a:r>
                    </a:p>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关键词：人工智能</a:t>
                      </a: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第 </a:t>
                      </a:r>
                      <a:r>
                        <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rPr>
                        <a:t>x </a:t>
                      </a: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行，第 </a:t>
                      </a:r>
                      <a:r>
                        <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rPr>
                        <a:t>y </a:t>
                      </a: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个字母开始：</a:t>
                      </a:r>
                      <a:r>
                        <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rPr>
                        <a:t>”</a:t>
                      </a: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人工智能也将产生同样的影响</a:t>
                      </a:r>
                      <a:r>
                        <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rPr>
                        <a:t>…”;</a:t>
                      </a:r>
                      <a:r>
                        <a:rPr lang="zh-CN" altLang="en-US" sz="1400" baseline="0" dirty="0">
                          <a:solidFill>
                            <a:schemeClr val="bg1">
                              <a:lumMod val="50000"/>
                            </a:schemeClr>
                          </a:solidFill>
                          <a:effectLst/>
                          <a:latin typeface="微软雅黑" panose="020B0503020204020204" pitchFamily="34" charset="-122"/>
                          <a:ea typeface="微软雅黑" panose="020B0503020204020204" pitchFamily="34" charset="-122"/>
                        </a:rPr>
                        <a:t>（注意字数）</a:t>
                      </a:r>
                      <a:endParaRPr lang="en-US" altLang="zh-CN" sz="1400" baseline="0" dirty="0">
                        <a:solidFill>
                          <a:schemeClr val="bg1">
                            <a:lumMod val="50000"/>
                          </a:schemeClr>
                        </a:solidFill>
                        <a:effectLst/>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lang="zh-CN" altLang="en-US"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第 </a:t>
                      </a: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x </a:t>
                      </a:r>
                      <a:r>
                        <a:rPr lang="zh-CN" altLang="en-US"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行，第 </a:t>
                      </a: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y </a:t>
                      </a:r>
                      <a:r>
                        <a:rPr lang="zh-CN" altLang="en-US"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个字母开始：</a:t>
                      </a: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a:t>
                      </a:r>
                      <a:r>
                        <a:rPr lang="zh-CN" altLang="en-US"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人工智能能够做什么以及它如</a:t>
                      </a: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lang="en-US" altLang="zh-CN" sz="1400" kern="1200" baseline="0" dirty="0">
                          <a:solidFill>
                            <a:schemeClr val="bg1">
                              <a:lumMod val="50000"/>
                            </a:schemeClr>
                          </a:solidFill>
                          <a:effectLst/>
                          <a:latin typeface="微软雅黑" panose="020B0503020204020204" pitchFamily="34" charset="-122"/>
                          <a:ea typeface="微软雅黑" panose="020B0503020204020204" pitchFamily="34" charset="-122"/>
                          <a:cs typeface="+mn-cs"/>
                        </a:rPr>
                        <a:t>……</a:t>
                      </a: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无</a:t>
                      </a: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项目方案打包，控制台执行结果截图，电子邮件提交</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134447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3.1.3. </a:t>
            </a:r>
            <a:r>
              <a:rPr lang="en-US" altLang="zh-CN" dirty="0" err="1"/>
              <a:t>ICollection</a:t>
            </a:r>
            <a:r>
              <a:rPr lang="en-US" altLang="zh-CN" dirty="0"/>
              <a:t>&lt;T&gt;</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91" y="4361967"/>
            <a:ext cx="1622728" cy="1215916"/>
          </a:xfrm>
          <a:prstGeom prst="rect">
            <a:avLst/>
          </a:prstGeom>
        </p:spPr>
      </p:pic>
      <p:pic>
        <p:nvPicPr>
          <p:cNvPr id="4" name="图片 3"/>
          <p:cNvPicPr>
            <a:picLocks noChangeAspect="1"/>
          </p:cNvPicPr>
          <p:nvPr/>
        </p:nvPicPr>
        <p:blipFill>
          <a:blip r:embed="rId4"/>
          <a:stretch>
            <a:fillRect/>
          </a:stretch>
        </p:blipFill>
        <p:spPr>
          <a:xfrm>
            <a:off x="2178122" y="1284859"/>
            <a:ext cx="5979559" cy="533327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891" y="2625637"/>
            <a:ext cx="1622728" cy="1622728"/>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891" y="1284859"/>
            <a:ext cx="1636234" cy="1227176"/>
          </a:xfrm>
          <a:prstGeom prst="rect">
            <a:avLst/>
          </a:prstGeom>
        </p:spPr>
      </p:pic>
      <p:pic>
        <p:nvPicPr>
          <p:cNvPr id="7" name="图片 6"/>
          <p:cNvPicPr>
            <a:picLocks noChangeAspect="1"/>
          </p:cNvPicPr>
          <p:nvPr/>
        </p:nvPicPr>
        <p:blipFill>
          <a:blip r:embed="rId7"/>
          <a:stretch>
            <a:fillRect/>
          </a:stretch>
        </p:blipFill>
        <p:spPr>
          <a:xfrm>
            <a:off x="8313184" y="1284859"/>
            <a:ext cx="3558461" cy="1373553"/>
          </a:xfrm>
          <a:prstGeom prst="rect">
            <a:avLst/>
          </a:prstGeom>
          <a:ln>
            <a:solidFill>
              <a:srgbClr val="FF0000"/>
            </a:solidFill>
          </a:ln>
          <a:effectLst>
            <a:outerShdw blurRad="292100" dist="139700" dir="2700000" algn="tl" rotWithShape="0">
              <a:srgbClr val="333333">
                <a:alpha val="65000"/>
              </a:srgbClr>
            </a:outerShdw>
          </a:effectLst>
        </p:spPr>
      </p:pic>
      <p:cxnSp>
        <p:nvCxnSpPr>
          <p:cNvPr id="9" name="直接连接符 8"/>
          <p:cNvCxnSpPr/>
          <p:nvPr/>
        </p:nvCxnSpPr>
        <p:spPr>
          <a:xfrm>
            <a:off x="4078840" y="2352782"/>
            <a:ext cx="4234344" cy="15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一个存储和获取 </a:t>
            </a:r>
            <a:r>
              <a:rPr lang="en-US" altLang="zh-CN" sz="1600" dirty="0">
                <a:solidFill>
                  <a:schemeClr val="tx1"/>
                </a:solidFill>
                <a:latin typeface="+mj-ea"/>
                <a:ea typeface="+mj-ea"/>
              </a:rPr>
              <a:t>object </a:t>
            </a:r>
            <a:r>
              <a:rPr lang="zh-CN" altLang="en-US" sz="1600" dirty="0">
                <a:solidFill>
                  <a:schemeClr val="tx1"/>
                </a:solidFill>
                <a:latin typeface="+mj-ea"/>
                <a:ea typeface="+mj-ea"/>
              </a:rPr>
              <a:t>类型对象引用的集合，用于存储和获取各种 </a:t>
            </a:r>
            <a:r>
              <a:rPr lang="zh-CN" altLang="en-US" sz="1600" b="1" dirty="0">
                <a:solidFill>
                  <a:srgbClr val="FFFF00"/>
                </a:solidFill>
                <a:latin typeface="+mj-ea"/>
                <a:ea typeface="+mj-ea"/>
              </a:rPr>
              <a:t>引用对象 </a:t>
            </a:r>
            <a:r>
              <a:rPr lang="zh-CN" altLang="en-US" sz="1600" dirty="0">
                <a:solidFill>
                  <a:schemeClr val="tx1"/>
                </a:solidFill>
                <a:latin typeface="+mj-ea"/>
                <a:ea typeface="+mj-ea"/>
              </a:rPr>
              <a:t>或 </a:t>
            </a:r>
            <a:r>
              <a:rPr lang="zh-CN" altLang="en-US" sz="1600" b="1" dirty="0">
                <a:solidFill>
                  <a:srgbClr val="FFFF00"/>
                </a:solidFill>
                <a:latin typeface="+mj-ea"/>
                <a:ea typeface="+mj-ea"/>
              </a:rPr>
              <a:t>值对象</a:t>
            </a:r>
            <a:r>
              <a:rPr lang="zh-CN" altLang="en-US" sz="1600" dirty="0">
                <a:solidFill>
                  <a:schemeClr val="tx1"/>
                </a:solidFill>
                <a:latin typeface="+mj-ea"/>
                <a:ea typeface="+mj-ea"/>
              </a:rPr>
              <a:t>。</a:t>
            </a:r>
          </a:p>
        </p:txBody>
      </p:sp>
      <p:sp>
        <p:nvSpPr>
          <p:cNvPr id="8" name="文本框 7">
            <a:extLst>
              <a:ext uri="{FF2B5EF4-FFF2-40B4-BE49-F238E27FC236}">
                <a16:creationId xmlns:a16="http://schemas.microsoft.com/office/drawing/2014/main" id="{622EE26E-60F0-45E4-887E-BD711B7D73C7}"/>
              </a:ext>
            </a:extLst>
          </p:cNvPr>
          <p:cNvSpPr txBox="1"/>
          <p:nvPr/>
        </p:nvSpPr>
        <p:spPr>
          <a:xfrm>
            <a:off x="8299678" y="3209270"/>
            <a:ext cx="3877985" cy="1034129"/>
          </a:xfrm>
          <a:prstGeom prst="rect">
            <a:avLst/>
          </a:prstGeom>
          <a:noFill/>
        </p:spPr>
        <p:txBody>
          <a:bodyPr wrap="none" rtlCol="0">
            <a:spAutoFit/>
          </a:bodyPr>
          <a:lstStyle/>
          <a:p>
            <a:pPr>
              <a:buNone/>
            </a:pPr>
            <a:r>
              <a:rPr lang="zh-CN" altLang="en-US" b="1" dirty="0">
                <a:latin typeface="+mj-ea"/>
                <a:ea typeface="+mj-ea"/>
              </a:rPr>
              <a:t>一个集合中：</a:t>
            </a:r>
            <a:endParaRPr lang="en-US" altLang="zh-CN" b="1" dirty="0">
              <a:latin typeface="+mj-ea"/>
              <a:ea typeface="+mj-ea"/>
            </a:endParaRPr>
          </a:p>
          <a:p>
            <a:pPr>
              <a:buNone/>
            </a:pPr>
            <a:r>
              <a:rPr lang="zh-CN" altLang="en-US" b="1" dirty="0">
                <a:latin typeface="+mj-ea"/>
                <a:ea typeface="+mj-ea"/>
              </a:rPr>
              <a:t>数据元素不能重复；</a:t>
            </a:r>
            <a:endParaRPr lang="en-US" altLang="zh-CN" b="1" dirty="0">
              <a:latin typeface="+mj-ea"/>
              <a:ea typeface="+mj-ea"/>
            </a:endParaRPr>
          </a:p>
          <a:p>
            <a:pPr>
              <a:buNone/>
            </a:pPr>
            <a:r>
              <a:rPr lang="zh-CN" altLang="en-US" b="1" dirty="0">
                <a:latin typeface="+mj-ea"/>
                <a:ea typeface="+mj-ea"/>
              </a:rPr>
              <a:t>数据元素可以比较大小（可排序）。</a:t>
            </a:r>
          </a:p>
        </p:txBody>
      </p:sp>
    </p:spTree>
    <p:extLst>
      <p:ext uri="{BB962C8B-B14F-4D97-AF65-F5344CB8AC3E}">
        <p14:creationId xmlns:p14="http://schemas.microsoft.com/office/powerpoint/2010/main" val="35158686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3.1.3.1. </a:t>
            </a:r>
            <a:r>
              <a:rPr lang="en-US" altLang="zh-CN" dirty="0" err="1"/>
              <a:t>ICollection</a:t>
            </a:r>
            <a:r>
              <a:rPr lang="en-US" altLang="zh-CN" dirty="0"/>
              <a:t>&lt;T&gt;</a:t>
            </a:r>
            <a:r>
              <a:rPr lang="zh-CN" altLang="en-US" dirty="0"/>
              <a:t>：两个立方体对象相同（相等）的概念</a:t>
            </a:r>
          </a:p>
        </p:txBody>
      </p:sp>
      <p:pic>
        <p:nvPicPr>
          <p:cNvPr id="3" name="图片 2"/>
          <p:cNvPicPr>
            <a:picLocks noChangeAspect="1"/>
          </p:cNvPicPr>
          <p:nvPr/>
        </p:nvPicPr>
        <p:blipFill>
          <a:blip r:embed="rId2"/>
          <a:stretch>
            <a:fillRect/>
          </a:stretch>
        </p:blipFill>
        <p:spPr>
          <a:xfrm>
            <a:off x="184935" y="737974"/>
            <a:ext cx="4890499" cy="3032656"/>
          </a:xfrm>
          <a:prstGeom prst="rect">
            <a:avLst/>
          </a:prstGeom>
        </p:spPr>
      </p:pic>
      <p:pic>
        <p:nvPicPr>
          <p:cNvPr id="4" name="图片 3"/>
          <p:cNvPicPr>
            <a:picLocks noChangeAspect="1"/>
          </p:cNvPicPr>
          <p:nvPr/>
        </p:nvPicPr>
        <p:blipFill>
          <a:blip r:embed="rId3"/>
          <a:stretch>
            <a:fillRect/>
          </a:stretch>
        </p:blipFill>
        <p:spPr>
          <a:xfrm>
            <a:off x="5156146" y="796247"/>
            <a:ext cx="6960349" cy="2981378"/>
          </a:xfrm>
          <a:prstGeom prst="rect">
            <a:avLst/>
          </a:prstGeom>
        </p:spPr>
      </p:pic>
      <p:pic>
        <p:nvPicPr>
          <p:cNvPr id="5" name="图片 4"/>
          <p:cNvPicPr>
            <a:picLocks noChangeAspect="1"/>
          </p:cNvPicPr>
          <p:nvPr/>
        </p:nvPicPr>
        <p:blipFill>
          <a:blip r:embed="rId4"/>
          <a:stretch>
            <a:fillRect/>
          </a:stretch>
        </p:blipFill>
        <p:spPr>
          <a:xfrm>
            <a:off x="955496" y="4075256"/>
            <a:ext cx="10111483" cy="2533577"/>
          </a:xfrm>
          <a:prstGeom prst="rect">
            <a:avLst/>
          </a:prstGeom>
          <a:ln>
            <a:solidFill>
              <a:srgbClr val="FF0000"/>
            </a:solidFill>
          </a:ln>
        </p:spPr>
      </p:pic>
      <p:cxnSp>
        <p:nvCxnSpPr>
          <p:cNvPr id="7" name="直接连接符 6"/>
          <p:cNvCxnSpPr/>
          <p:nvPr/>
        </p:nvCxnSpPr>
        <p:spPr>
          <a:xfrm flipV="1">
            <a:off x="3421294" y="1741470"/>
            <a:ext cx="1525713" cy="51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212476" y="1832226"/>
            <a:ext cx="1604481" cy="68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058292" y="1741470"/>
            <a:ext cx="5137" cy="233378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014716" y="1839074"/>
            <a:ext cx="0" cy="22361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9715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3.1.3.2. </a:t>
            </a:r>
            <a:r>
              <a:rPr lang="en-US" altLang="zh-CN" dirty="0" err="1"/>
              <a:t>ICollection</a:t>
            </a:r>
            <a:r>
              <a:rPr lang="en-US" altLang="zh-CN" dirty="0"/>
              <a:t>&lt;T&gt;</a:t>
            </a:r>
            <a:r>
              <a:rPr lang="zh-CN" altLang="en-US" dirty="0"/>
              <a:t>：自定义立方体对象集合</a:t>
            </a:r>
          </a:p>
        </p:txBody>
      </p:sp>
      <p:pic>
        <p:nvPicPr>
          <p:cNvPr id="3" name="图片 2"/>
          <p:cNvPicPr>
            <a:picLocks noChangeAspect="1"/>
          </p:cNvPicPr>
          <p:nvPr/>
        </p:nvPicPr>
        <p:blipFill>
          <a:blip r:embed="rId2"/>
          <a:stretch>
            <a:fillRect/>
          </a:stretch>
        </p:blipFill>
        <p:spPr>
          <a:xfrm>
            <a:off x="1222631" y="559942"/>
            <a:ext cx="5095976" cy="6056209"/>
          </a:xfrm>
          <a:prstGeom prst="rect">
            <a:avLst/>
          </a:prstGeom>
        </p:spPr>
      </p:pic>
      <p:pic>
        <p:nvPicPr>
          <p:cNvPr id="4" name="图片 3"/>
          <p:cNvPicPr>
            <a:picLocks noChangeAspect="1"/>
          </p:cNvPicPr>
          <p:nvPr/>
        </p:nvPicPr>
        <p:blipFill>
          <a:blip r:embed="rId3"/>
          <a:stretch>
            <a:fillRect/>
          </a:stretch>
        </p:blipFill>
        <p:spPr>
          <a:xfrm>
            <a:off x="6554912" y="559942"/>
            <a:ext cx="5533292" cy="2208943"/>
          </a:xfrm>
          <a:prstGeom prst="rect">
            <a:avLst/>
          </a:prstGeom>
          <a:ln>
            <a:solidFill>
              <a:srgbClr val="FF0000"/>
            </a:solidFill>
          </a:ln>
        </p:spPr>
      </p:pic>
      <p:cxnSp>
        <p:nvCxnSpPr>
          <p:cNvPr id="6" name="直接连接符 5"/>
          <p:cNvCxnSpPr/>
          <p:nvPr/>
        </p:nvCxnSpPr>
        <p:spPr>
          <a:xfrm flipV="1">
            <a:off x="3493213" y="1315093"/>
            <a:ext cx="3061699" cy="51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2826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262316" y="954003"/>
            <a:ext cx="6508581" cy="5860007"/>
          </a:xfrm>
          <a:prstGeom prst="rect">
            <a:avLst/>
          </a:prstGeom>
        </p:spPr>
      </p:pic>
      <p:sp>
        <p:nvSpPr>
          <p:cNvPr id="2" name="标题 1"/>
          <p:cNvSpPr>
            <a:spLocks noGrp="1"/>
          </p:cNvSpPr>
          <p:nvPr>
            <p:ph type="title"/>
          </p:nvPr>
        </p:nvSpPr>
        <p:spPr>
          <a:xfrm>
            <a:off x="0" y="11561"/>
            <a:ext cx="12192000" cy="480060"/>
          </a:xfrm>
        </p:spPr>
        <p:txBody>
          <a:bodyPr/>
          <a:lstStyle/>
          <a:p>
            <a:r>
              <a:rPr lang="en-US" altLang="zh-CN" dirty="0"/>
              <a:t>3.1.3.3. </a:t>
            </a:r>
            <a:r>
              <a:rPr lang="en-US" altLang="zh-CN" dirty="0" err="1"/>
              <a:t>ICollection</a:t>
            </a:r>
            <a:r>
              <a:rPr lang="en-US" altLang="zh-CN" dirty="0"/>
              <a:t>&lt;T&gt;</a:t>
            </a:r>
            <a:r>
              <a:rPr lang="zh-CN" altLang="en-US" dirty="0"/>
              <a:t>：立方体集合数据处理的一些例子</a:t>
            </a:r>
          </a:p>
        </p:txBody>
      </p:sp>
      <p:pic>
        <p:nvPicPr>
          <p:cNvPr id="4" name="图片 3"/>
          <p:cNvPicPr>
            <a:picLocks noChangeAspect="1"/>
          </p:cNvPicPr>
          <p:nvPr/>
        </p:nvPicPr>
        <p:blipFill>
          <a:blip r:embed="rId3"/>
          <a:stretch>
            <a:fillRect/>
          </a:stretch>
        </p:blipFill>
        <p:spPr>
          <a:xfrm>
            <a:off x="7043782" y="954004"/>
            <a:ext cx="4279725" cy="3222441"/>
          </a:xfrm>
          <a:prstGeom prst="rect">
            <a:avLst/>
          </a:prstGeom>
        </p:spPr>
      </p:pic>
      <p:pic>
        <p:nvPicPr>
          <p:cNvPr id="5" name="图片 4"/>
          <p:cNvPicPr>
            <a:picLocks noChangeAspect="1"/>
          </p:cNvPicPr>
          <p:nvPr/>
        </p:nvPicPr>
        <p:blipFill>
          <a:blip r:embed="rId4"/>
          <a:stretch>
            <a:fillRect/>
          </a:stretch>
        </p:blipFill>
        <p:spPr>
          <a:xfrm>
            <a:off x="7064552" y="4217542"/>
            <a:ext cx="4258956" cy="2596469"/>
          </a:xfrm>
          <a:prstGeom prst="rect">
            <a:avLst/>
          </a:prstGeom>
        </p:spPr>
      </p:pic>
      <p:sp>
        <p:nvSpPr>
          <p:cNvPr id="6" name="矩形 5"/>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一个存储和获取 </a:t>
            </a:r>
            <a:r>
              <a:rPr lang="en-US" altLang="zh-CN" sz="1600" dirty="0">
                <a:solidFill>
                  <a:schemeClr val="tx1"/>
                </a:solidFill>
                <a:latin typeface="+mj-ea"/>
                <a:ea typeface="+mj-ea"/>
              </a:rPr>
              <a:t>object </a:t>
            </a:r>
            <a:r>
              <a:rPr lang="zh-CN" altLang="en-US" sz="1600" dirty="0">
                <a:solidFill>
                  <a:schemeClr val="tx1"/>
                </a:solidFill>
                <a:latin typeface="+mj-ea"/>
                <a:ea typeface="+mj-ea"/>
              </a:rPr>
              <a:t>类型对象引用的集合，用于存储和获取各种 </a:t>
            </a:r>
            <a:r>
              <a:rPr lang="zh-CN" altLang="en-US" sz="1600" b="1" dirty="0">
                <a:solidFill>
                  <a:srgbClr val="FFFF00"/>
                </a:solidFill>
                <a:latin typeface="+mj-ea"/>
                <a:ea typeface="+mj-ea"/>
              </a:rPr>
              <a:t>引用对象 </a:t>
            </a:r>
            <a:r>
              <a:rPr lang="zh-CN" altLang="en-US" sz="1600" dirty="0">
                <a:solidFill>
                  <a:schemeClr val="tx1"/>
                </a:solidFill>
                <a:latin typeface="+mj-ea"/>
                <a:ea typeface="+mj-ea"/>
              </a:rPr>
              <a:t>或 </a:t>
            </a:r>
            <a:r>
              <a:rPr lang="zh-CN" altLang="en-US" sz="1600" b="1" dirty="0">
                <a:solidFill>
                  <a:srgbClr val="FFFF00"/>
                </a:solidFill>
                <a:latin typeface="+mj-ea"/>
                <a:ea typeface="+mj-ea"/>
              </a:rPr>
              <a:t>值对象</a:t>
            </a:r>
            <a:r>
              <a:rPr lang="zh-CN" altLang="en-US" sz="1600" dirty="0">
                <a:solidFill>
                  <a:schemeClr val="tx1"/>
                </a:solidFill>
                <a:latin typeface="+mj-ea"/>
                <a:ea typeface="+mj-ea"/>
              </a:rPr>
              <a:t>。</a:t>
            </a:r>
          </a:p>
        </p:txBody>
      </p:sp>
      <p:sp>
        <p:nvSpPr>
          <p:cNvPr id="7" name="矩形 6"/>
          <p:cNvSpPr/>
          <p:nvPr/>
        </p:nvSpPr>
        <p:spPr>
          <a:xfrm>
            <a:off x="1422971" y="2316822"/>
            <a:ext cx="2717514" cy="318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01369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669189178"/>
              </p:ext>
            </p:extLst>
          </p:nvPr>
        </p:nvGraphicFramePr>
        <p:xfrm>
          <a:off x="459616" y="1313912"/>
          <a:ext cx="11532869" cy="1841412"/>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7511041">
                  <a:extLst>
                    <a:ext uri="{9D8B030D-6E8A-4147-A177-3AD203B41FA5}">
                      <a16:colId xmlns:a16="http://schemas.microsoft.com/office/drawing/2014/main" val="20001"/>
                    </a:ext>
                  </a:extLst>
                </a:gridCol>
                <a:gridCol w="746974">
                  <a:extLst>
                    <a:ext uri="{9D8B030D-6E8A-4147-A177-3AD203B41FA5}">
                      <a16:colId xmlns:a16="http://schemas.microsoft.com/office/drawing/2014/main" val="20002"/>
                    </a:ext>
                  </a:extLst>
                </a:gridCol>
                <a:gridCol w="2326891">
                  <a:extLst>
                    <a:ext uri="{9D8B030D-6E8A-4147-A177-3AD203B41FA5}">
                      <a16:colId xmlns:a16="http://schemas.microsoft.com/office/drawing/2014/main" val="20003"/>
                    </a:ext>
                  </a:extLst>
                </a:gridCol>
              </a:tblGrid>
              <a:tr h="398725">
                <a:tc>
                  <a:txBody>
                    <a:bodyPr/>
                    <a:lstStyle/>
                    <a:p>
                      <a:pPr>
                        <a:lnSpc>
                          <a:spcPct val="150000"/>
                        </a:lnSpc>
                      </a:pPr>
                      <a:r>
                        <a:rPr lang="zh-CN" altLang="en-US" sz="1400" b="1" dirty="0">
                          <a:solidFill>
                            <a:schemeClr val="bg1">
                              <a:lumMod val="50000"/>
                            </a:schemeClr>
                          </a:solidFill>
                          <a:effectLst/>
                          <a:latin typeface="微软雅黑" panose="020B0503020204020204" pitchFamily="34" charset="-122"/>
                          <a:ea typeface="微软雅黑" panose="020B0503020204020204" pitchFamily="34" charset="-122"/>
                        </a:rPr>
                        <a:t>作业编号</a:t>
                      </a:r>
                    </a:p>
                  </a:txBody>
                  <a:tcPr/>
                </a:tc>
                <a:tc>
                  <a:txBody>
                    <a:bodyPr/>
                    <a:lstStyle/>
                    <a:p>
                      <a:pPr>
                        <a:lnSpc>
                          <a:spcPct val="150000"/>
                        </a:lnSpc>
                      </a:pPr>
                      <a:r>
                        <a:rPr lang="zh-CN" altLang="en-US" sz="1400" b="1" dirty="0">
                          <a:solidFill>
                            <a:schemeClr val="bg1">
                              <a:lumMod val="50000"/>
                            </a:schemeClr>
                          </a:solidFill>
                          <a:effectLst/>
                          <a:latin typeface="微软雅黑" panose="020B0503020204020204" pitchFamily="34" charset="-122"/>
                          <a:ea typeface="微软雅黑" panose="020B0503020204020204" pitchFamily="34" charset="-122"/>
                        </a:rPr>
                        <a:t>作业任务</a:t>
                      </a:r>
                    </a:p>
                  </a:txBody>
                  <a:tcPr/>
                </a:tc>
                <a:tc>
                  <a:txBody>
                    <a:bodyPr/>
                    <a:lstStyle/>
                    <a:p>
                      <a:pPr>
                        <a:lnSpc>
                          <a:spcPct val="150000"/>
                        </a:lnSpc>
                      </a:pPr>
                      <a:r>
                        <a:rPr lang="zh-CN" altLang="en-US" sz="1400" b="1" dirty="0">
                          <a:solidFill>
                            <a:schemeClr val="bg1">
                              <a:lumMod val="50000"/>
                            </a:schemeClr>
                          </a:solidFill>
                          <a:effectLst/>
                          <a:latin typeface="微软雅黑" panose="020B0503020204020204" pitchFamily="34" charset="-122"/>
                          <a:ea typeface="微软雅黑" panose="020B0503020204020204" pitchFamily="34" charset="-122"/>
                        </a:rPr>
                        <a:t>模板</a:t>
                      </a:r>
                    </a:p>
                  </a:txBody>
                  <a:tcPr/>
                </a:tc>
                <a:tc>
                  <a:txBody>
                    <a:bodyPr/>
                    <a:lstStyle/>
                    <a:p>
                      <a:pPr>
                        <a:lnSpc>
                          <a:spcPct val="150000"/>
                        </a:lnSpc>
                      </a:pPr>
                      <a:r>
                        <a:rPr lang="zh-CN" altLang="en-US" sz="1400" b="1" dirty="0">
                          <a:solidFill>
                            <a:schemeClr val="bg1">
                              <a:lumMod val="50000"/>
                            </a:schemeClr>
                          </a:solidFill>
                          <a:effectLst/>
                          <a:latin typeface="微软雅黑" panose="020B0503020204020204" pitchFamily="34" charset="-122"/>
                          <a:ea typeface="微软雅黑" panose="020B0503020204020204" pitchFamily="34" charset="-122"/>
                        </a:rPr>
                        <a:t>要求说明</a:t>
                      </a:r>
                    </a:p>
                  </a:txBody>
                  <a:tcPr/>
                </a:tc>
                <a:extLst>
                  <a:ext uri="{0D108BD9-81ED-4DB2-BD59-A6C34878D82A}">
                    <a16:rowId xmlns:a16="http://schemas.microsoft.com/office/drawing/2014/main" val="10000"/>
                  </a:ext>
                </a:extLst>
              </a:tr>
              <a:tr h="1442687">
                <a:tc>
                  <a:txBody>
                    <a:bodyPr/>
                    <a:lstStyle/>
                    <a:p>
                      <a:pPr algn="ctr">
                        <a:lnSpc>
                          <a:spcPct val="150000"/>
                        </a:lnSpc>
                      </a:pP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05</a:t>
                      </a:r>
                      <a:endParaRPr lang="zh-CN" altLang="en-US"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根据本</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PPT</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的 </a:t>
                      </a:r>
                      <a:r>
                        <a:rPr lang="en-US" altLang="zh-CN" sz="1400" dirty="0" err="1">
                          <a:solidFill>
                            <a:schemeClr val="bg1">
                              <a:lumMod val="50000"/>
                            </a:schemeClr>
                          </a:solidFill>
                          <a:effectLst/>
                          <a:latin typeface="微软雅黑" panose="020B0503020204020204" pitchFamily="34" charset="-122"/>
                          <a:ea typeface="微软雅黑" panose="020B0503020204020204" pitchFamily="34" charset="-122"/>
                        </a:rPr>
                        <a:t>ICollection</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的内容和范例，定义一个扑克牌发牌的模型：</a:t>
                      </a: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创建一个单副 </a:t>
                      </a:r>
                      <a:r>
                        <a:rPr lang="en-US" altLang="zh-CN" sz="1400" dirty="0">
                          <a:solidFill>
                            <a:schemeClr val="bg1">
                              <a:lumMod val="50000"/>
                            </a:schemeClr>
                          </a:solidFill>
                          <a:effectLst/>
                          <a:latin typeface="微软雅黑" panose="020B0503020204020204" pitchFamily="34" charset="-122"/>
                          <a:ea typeface="微软雅黑" panose="020B0503020204020204" pitchFamily="34" charset="-122"/>
                        </a:rPr>
                        <a:t>54 </a:t>
                      </a: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张牌的集合，随机排布显示</a:t>
                      </a:r>
                      <a:r>
                        <a:rPr lang="zh-CN" altLang="en-US" sz="1400" kern="1200" dirty="0">
                          <a:solidFill>
                            <a:schemeClr val="bg1">
                              <a:lumMod val="50000"/>
                            </a:schemeClr>
                          </a:solidFill>
                          <a:effectLst/>
                          <a:latin typeface="微软雅黑" panose="020B0503020204020204" pitchFamily="34" charset="-122"/>
                          <a:ea typeface="微软雅黑" panose="020B0503020204020204" pitchFamily="34" charset="-122"/>
                          <a:cs typeface="+mn-cs"/>
                        </a:rPr>
                        <a:t>；</a:t>
                      </a:r>
                      <a:endParaRPr lang="en-US" altLang="zh-CN" sz="1400" kern="1200" dirty="0">
                        <a:solidFill>
                          <a:schemeClr val="bg1">
                            <a:lumMod val="50000"/>
                          </a:schemeClr>
                        </a:solidFill>
                        <a:effectLst/>
                        <a:latin typeface="微软雅黑" panose="020B0503020204020204" pitchFamily="34" charset="-122"/>
                        <a:ea typeface="微软雅黑" panose="020B0503020204020204" pitchFamily="34" charset="-122"/>
                        <a:cs typeface="+mn-cs"/>
                      </a:endParaRPr>
                    </a:p>
                    <a:p>
                      <a:pPr marL="342900" indent="-342900">
                        <a:lnSpc>
                          <a:spcPct val="150000"/>
                        </a:lnSpc>
                        <a:buAutoNum type="arabicPeriod"/>
                      </a:pPr>
                      <a:r>
                        <a:rPr lang="zh-CN" altLang="en-US" sz="1400" kern="1200" dirty="0">
                          <a:solidFill>
                            <a:schemeClr val="bg1">
                              <a:lumMod val="50000"/>
                            </a:schemeClr>
                          </a:solidFill>
                          <a:effectLst/>
                          <a:latin typeface="微软雅黑" panose="020B0503020204020204" pitchFamily="34" charset="-122"/>
                          <a:ea typeface="微软雅黑" panose="020B0503020204020204" pitchFamily="34" charset="-122"/>
                          <a:cs typeface="+mn-cs"/>
                        </a:rPr>
                        <a:t>创建四个待发牌的集合；</a:t>
                      </a:r>
                      <a:endParaRPr lang="en-US" altLang="zh-CN" sz="1400" kern="1200" dirty="0">
                        <a:solidFill>
                          <a:schemeClr val="bg1">
                            <a:lumMod val="50000"/>
                          </a:schemeClr>
                        </a:solidFill>
                        <a:effectLst/>
                        <a:latin typeface="微软雅黑" panose="020B0503020204020204" pitchFamily="34" charset="-122"/>
                        <a:ea typeface="微软雅黑" panose="020B0503020204020204" pitchFamily="34" charset="-122"/>
                        <a:cs typeface="+mn-cs"/>
                      </a:endParaRPr>
                    </a:p>
                    <a:p>
                      <a:pPr marL="342900" indent="-342900">
                        <a:lnSpc>
                          <a:spcPct val="150000"/>
                        </a:lnSpc>
                        <a:buAutoNum type="arabicPeriod"/>
                      </a:pPr>
                      <a:r>
                        <a:rPr lang="zh-CN" altLang="en-US" sz="1400" kern="1200" dirty="0">
                          <a:solidFill>
                            <a:schemeClr val="bg1">
                              <a:lumMod val="50000"/>
                            </a:schemeClr>
                          </a:solidFill>
                          <a:effectLst/>
                          <a:latin typeface="微软雅黑" panose="020B0503020204020204" pitchFamily="34" charset="-122"/>
                          <a:ea typeface="微软雅黑" panose="020B0503020204020204" pitchFamily="34" charset="-122"/>
                          <a:cs typeface="+mn-cs"/>
                        </a:rPr>
                        <a:t>程序开始后，以随机函数处理发牌结果，发牌完成后，按照四行从大到小显示到控制台。</a:t>
                      </a:r>
                      <a:endParaRPr lang="en-US" altLang="zh-CN" sz="1400" dirty="0">
                        <a:solidFill>
                          <a:schemeClr val="bg1">
                            <a:lumMod val="50000"/>
                          </a:schemeClr>
                        </a:solidFill>
                        <a:effectLst/>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无</a:t>
                      </a:r>
                    </a:p>
                  </a:txBody>
                  <a:tcPr/>
                </a:tc>
                <a:tc>
                  <a:txBody>
                    <a:bodyPr/>
                    <a:lstStyle/>
                    <a:p>
                      <a:pPr>
                        <a:lnSpc>
                          <a:spcPct val="150000"/>
                        </a:lnSpc>
                      </a:pPr>
                      <a:r>
                        <a:rPr lang="zh-CN" altLang="en-US" sz="1400" dirty="0">
                          <a:solidFill>
                            <a:schemeClr val="bg1">
                              <a:lumMod val="50000"/>
                            </a:schemeClr>
                          </a:solidFill>
                          <a:effectLst/>
                          <a:latin typeface="微软雅黑" panose="020B0503020204020204" pitchFamily="34" charset="-122"/>
                          <a:ea typeface="微软雅黑" panose="020B0503020204020204" pitchFamily="34" charset="-122"/>
                        </a:rPr>
                        <a:t>代码直接贴到邮件内容中，控制台执行结果截图，电子邮件提交</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195444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3.1.4. </a:t>
            </a:r>
            <a:r>
              <a:rPr lang="en-US" altLang="zh-CN" dirty="0" err="1"/>
              <a:t>IList</a:t>
            </a:r>
            <a:r>
              <a:rPr lang="en-US" altLang="zh-CN" dirty="0"/>
              <a:t> </a:t>
            </a:r>
            <a:endParaRPr lang="zh-CN" altLang="en-US" dirty="0"/>
          </a:p>
        </p:txBody>
      </p:sp>
      <p:pic>
        <p:nvPicPr>
          <p:cNvPr id="3" name="图片 2"/>
          <p:cNvPicPr>
            <a:picLocks noChangeAspect="1"/>
          </p:cNvPicPr>
          <p:nvPr/>
        </p:nvPicPr>
        <p:blipFill>
          <a:blip r:embed="rId2"/>
          <a:stretch>
            <a:fillRect/>
          </a:stretch>
        </p:blipFill>
        <p:spPr>
          <a:xfrm>
            <a:off x="446808" y="937305"/>
            <a:ext cx="4843533" cy="5792266"/>
          </a:xfrm>
          <a:prstGeom prst="rect">
            <a:avLst/>
          </a:prstGeom>
        </p:spPr>
      </p:pic>
      <p:pic>
        <p:nvPicPr>
          <p:cNvPr id="4" name="图片 3"/>
          <p:cNvPicPr>
            <a:picLocks noChangeAspect="1"/>
          </p:cNvPicPr>
          <p:nvPr/>
        </p:nvPicPr>
        <p:blipFill>
          <a:blip r:embed="rId3"/>
          <a:stretch>
            <a:fillRect/>
          </a:stretch>
        </p:blipFill>
        <p:spPr>
          <a:xfrm>
            <a:off x="5699414" y="901884"/>
            <a:ext cx="5741745" cy="5827686"/>
          </a:xfrm>
          <a:prstGeom prst="rect">
            <a:avLst/>
          </a:prstGeom>
        </p:spPr>
      </p:pic>
      <p:pic>
        <p:nvPicPr>
          <p:cNvPr id="5" name="图片 4"/>
          <p:cNvPicPr>
            <a:picLocks noChangeAspect="1"/>
          </p:cNvPicPr>
          <p:nvPr/>
        </p:nvPicPr>
        <p:blipFill>
          <a:blip r:embed="rId4"/>
          <a:stretch>
            <a:fillRect/>
          </a:stretch>
        </p:blipFill>
        <p:spPr>
          <a:xfrm>
            <a:off x="9235776" y="914308"/>
            <a:ext cx="2899716" cy="3086192"/>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表示可</a:t>
            </a:r>
            <a:r>
              <a:rPr lang="zh-CN" altLang="en-US" sz="1600" b="1" dirty="0">
                <a:solidFill>
                  <a:srgbClr val="FFFF00"/>
                </a:solidFill>
                <a:latin typeface="+mj-ea"/>
                <a:ea typeface="+mj-ea"/>
              </a:rPr>
              <a:t>按照索引单独访问</a:t>
            </a:r>
            <a:r>
              <a:rPr lang="zh-CN" altLang="en-US" sz="1600" dirty="0">
                <a:solidFill>
                  <a:schemeClr val="tx1"/>
                </a:solidFill>
                <a:latin typeface="+mj-ea"/>
                <a:ea typeface="+mj-ea"/>
              </a:rPr>
              <a:t>的对象的集合，继承自 </a:t>
            </a:r>
            <a:r>
              <a:rPr lang="en-US" altLang="zh-CN" sz="1600" dirty="0" err="1">
                <a:solidFill>
                  <a:schemeClr val="tx1"/>
                </a:solidFill>
                <a:latin typeface="+mj-ea"/>
                <a:ea typeface="+mj-ea"/>
              </a:rPr>
              <a:t>ICollection</a:t>
            </a:r>
            <a:r>
              <a:rPr lang="zh-CN" altLang="en-US" sz="1600" dirty="0">
                <a:solidFill>
                  <a:schemeClr val="tx1"/>
                </a:solidFill>
                <a:latin typeface="+mj-ea"/>
                <a:ea typeface="+mj-ea"/>
              </a:rPr>
              <a:t>，是所有的泛型列表的基接口。</a:t>
            </a:r>
          </a:p>
        </p:txBody>
      </p:sp>
      <p:cxnSp>
        <p:nvCxnSpPr>
          <p:cNvPr id="8" name="直接连接符 7"/>
          <p:cNvCxnSpPr/>
          <p:nvPr/>
        </p:nvCxnSpPr>
        <p:spPr>
          <a:xfrm flipV="1">
            <a:off x="7294652" y="1063375"/>
            <a:ext cx="395555"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593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3.1.5. </a:t>
            </a:r>
            <a:r>
              <a:rPr lang="en-US" altLang="zh-CN" dirty="0" err="1"/>
              <a:t>IList</a:t>
            </a:r>
            <a:r>
              <a:rPr lang="en-US" altLang="zh-CN" dirty="0"/>
              <a:t>&lt;T&gt; </a:t>
            </a:r>
            <a:endParaRPr lang="zh-CN" altLang="en-US" dirty="0"/>
          </a:p>
        </p:txBody>
      </p:sp>
      <p:pic>
        <p:nvPicPr>
          <p:cNvPr id="3" name="图片 2"/>
          <p:cNvPicPr>
            <a:picLocks noChangeAspect="1"/>
          </p:cNvPicPr>
          <p:nvPr/>
        </p:nvPicPr>
        <p:blipFill>
          <a:blip r:embed="rId2"/>
          <a:stretch>
            <a:fillRect/>
          </a:stretch>
        </p:blipFill>
        <p:spPr>
          <a:xfrm>
            <a:off x="1032553" y="921927"/>
            <a:ext cx="9108502" cy="5791571"/>
          </a:xfrm>
          <a:prstGeom prst="rect">
            <a:avLst/>
          </a:prstGeom>
        </p:spPr>
      </p:pic>
      <p:sp>
        <p:nvSpPr>
          <p:cNvPr id="4" name="矩形 3"/>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表示可按照索引单独访问的对象的集合，继承自 </a:t>
            </a:r>
            <a:r>
              <a:rPr lang="en-US" altLang="zh-CN" sz="1600" dirty="0" err="1">
                <a:solidFill>
                  <a:schemeClr val="tx1"/>
                </a:solidFill>
                <a:latin typeface="+mj-ea"/>
                <a:ea typeface="+mj-ea"/>
              </a:rPr>
              <a:t>ICollection</a:t>
            </a:r>
            <a:r>
              <a:rPr lang="zh-CN" altLang="en-US" sz="1600" dirty="0">
                <a:solidFill>
                  <a:schemeClr val="tx1"/>
                </a:solidFill>
                <a:latin typeface="+mj-ea"/>
                <a:ea typeface="+mj-ea"/>
              </a:rPr>
              <a:t>，是所有的泛型列表的基接口。</a:t>
            </a:r>
          </a:p>
        </p:txBody>
      </p:sp>
    </p:spTree>
    <p:extLst>
      <p:ext uri="{BB962C8B-B14F-4D97-AF65-F5344CB8AC3E}">
        <p14:creationId xmlns:p14="http://schemas.microsoft.com/office/powerpoint/2010/main" val="11291663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2.1.5. </a:t>
            </a:r>
            <a:r>
              <a:rPr lang="en-US" altLang="zh-CN" dirty="0" err="1"/>
              <a:t>IList</a:t>
            </a:r>
            <a:r>
              <a:rPr lang="en-US" altLang="zh-CN" dirty="0"/>
              <a:t>&lt;T&gt; </a:t>
            </a:r>
            <a:r>
              <a:rPr lang="zh-CN" altLang="en-US" dirty="0"/>
              <a:t>（续）</a:t>
            </a:r>
          </a:p>
        </p:txBody>
      </p:sp>
      <p:pic>
        <p:nvPicPr>
          <p:cNvPr id="3" name="图片 2"/>
          <p:cNvPicPr>
            <a:picLocks noChangeAspect="1"/>
          </p:cNvPicPr>
          <p:nvPr/>
        </p:nvPicPr>
        <p:blipFill>
          <a:blip r:embed="rId2"/>
          <a:stretch>
            <a:fillRect/>
          </a:stretch>
        </p:blipFill>
        <p:spPr>
          <a:xfrm>
            <a:off x="663267" y="981182"/>
            <a:ext cx="4872264" cy="5686746"/>
          </a:xfrm>
          <a:prstGeom prst="rect">
            <a:avLst/>
          </a:prstGeom>
        </p:spPr>
      </p:pic>
      <p:sp>
        <p:nvSpPr>
          <p:cNvPr id="4" name="矩形 3"/>
          <p:cNvSpPr/>
          <p:nvPr/>
        </p:nvSpPr>
        <p:spPr>
          <a:xfrm>
            <a:off x="0" y="522086"/>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表示可</a:t>
            </a:r>
            <a:r>
              <a:rPr lang="zh-CN" altLang="en-US" sz="1600" b="1" dirty="0">
                <a:solidFill>
                  <a:srgbClr val="FFFF00"/>
                </a:solidFill>
                <a:latin typeface="+mj-ea"/>
                <a:ea typeface="+mj-ea"/>
              </a:rPr>
              <a:t>按照索引单独</a:t>
            </a:r>
            <a:r>
              <a:rPr lang="zh-CN" altLang="en-US" sz="1600" dirty="0">
                <a:solidFill>
                  <a:schemeClr val="tx1"/>
                </a:solidFill>
                <a:latin typeface="+mj-ea"/>
                <a:ea typeface="+mj-ea"/>
              </a:rPr>
              <a:t>访问的对象的集合，继承自 </a:t>
            </a:r>
            <a:r>
              <a:rPr lang="en-US" altLang="zh-CN" sz="1600" dirty="0" err="1">
                <a:solidFill>
                  <a:schemeClr val="tx1"/>
                </a:solidFill>
                <a:latin typeface="+mj-ea"/>
                <a:ea typeface="+mj-ea"/>
              </a:rPr>
              <a:t>ICollection</a:t>
            </a:r>
            <a:r>
              <a:rPr lang="zh-CN" altLang="en-US" sz="1600" dirty="0">
                <a:solidFill>
                  <a:schemeClr val="tx1"/>
                </a:solidFill>
                <a:latin typeface="+mj-ea"/>
                <a:ea typeface="+mj-ea"/>
              </a:rPr>
              <a:t>，是所有的泛型列表的基接口。</a:t>
            </a:r>
          </a:p>
        </p:txBody>
      </p:sp>
      <p:pic>
        <p:nvPicPr>
          <p:cNvPr id="5" name="图片 4"/>
          <p:cNvPicPr>
            <a:picLocks noChangeAspect="1"/>
          </p:cNvPicPr>
          <p:nvPr/>
        </p:nvPicPr>
        <p:blipFill>
          <a:blip r:embed="rId3"/>
          <a:stretch>
            <a:fillRect/>
          </a:stretch>
        </p:blipFill>
        <p:spPr>
          <a:xfrm>
            <a:off x="5681609" y="981182"/>
            <a:ext cx="6125752" cy="4115318"/>
          </a:xfrm>
          <a:prstGeom prst="rect">
            <a:avLst/>
          </a:prstGeom>
        </p:spPr>
      </p:pic>
    </p:spTree>
    <p:extLst>
      <p:ext uri="{BB962C8B-B14F-4D97-AF65-F5344CB8AC3E}">
        <p14:creationId xmlns:p14="http://schemas.microsoft.com/office/powerpoint/2010/main" val="18269005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3.1.5.1. </a:t>
            </a:r>
            <a:r>
              <a:rPr lang="en-US" altLang="zh-CN" dirty="0" err="1"/>
              <a:t>IList</a:t>
            </a:r>
            <a:r>
              <a:rPr lang="en-US" altLang="zh-CN" dirty="0"/>
              <a:t>&lt;T&gt; </a:t>
            </a:r>
            <a:r>
              <a:rPr lang="zh-CN" altLang="en-US" dirty="0"/>
              <a:t>的一些常规应用</a:t>
            </a:r>
          </a:p>
        </p:txBody>
      </p:sp>
      <p:pic>
        <p:nvPicPr>
          <p:cNvPr id="3" name="图片 2"/>
          <p:cNvPicPr>
            <a:picLocks noChangeAspect="1"/>
          </p:cNvPicPr>
          <p:nvPr/>
        </p:nvPicPr>
        <p:blipFill>
          <a:blip r:embed="rId2"/>
          <a:stretch>
            <a:fillRect/>
          </a:stretch>
        </p:blipFill>
        <p:spPr>
          <a:xfrm>
            <a:off x="405829" y="1012980"/>
            <a:ext cx="6899098" cy="5544015"/>
          </a:xfrm>
          <a:prstGeom prst="rect">
            <a:avLst/>
          </a:prstGeom>
        </p:spPr>
      </p:pic>
      <p:pic>
        <p:nvPicPr>
          <p:cNvPr id="4" name="图片 3"/>
          <p:cNvPicPr>
            <a:picLocks noChangeAspect="1"/>
          </p:cNvPicPr>
          <p:nvPr/>
        </p:nvPicPr>
        <p:blipFill>
          <a:blip r:embed="rId3"/>
          <a:stretch>
            <a:fillRect/>
          </a:stretch>
        </p:blipFill>
        <p:spPr>
          <a:xfrm>
            <a:off x="7472356" y="4337868"/>
            <a:ext cx="4272338" cy="2219127"/>
          </a:xfrm>
          <a:prstGeom prst="rect">
            <a:avLst/>
          </a:prstGeom>
        </p:spPr>
      </p:pic>
      <p:pic>
        <p:nvPicPr>
          <p:cNvPr id="5" name="图片 4"/>
          <p:cNvPicPr>
            <a:picLocks noChangeAspect="1"/>
          </p:cNvPicPr>
          <p:nvPr/>
        </p:nvPicPr>
        <p:blipFill>
          <a:blip r:embed="rId4"/>
          <a:stretch>
            <a:fillRect/>
          </a:stretch>
        </p:blipFill>
        <p:spPr>
          <a:xfrm>
            <a:off x="7472356" y="1012980"/>
            <a:ext cx="4272338" cy="3189150"/>
          </a:xfrm>
          <a:prstGeom prst="rect">
            <a:avLst/>
          </a:prstGeom>
        </p:spPr>
      </p:pic>
      <p:sp>
        <p:nvSpPr>
          <p:cNvPr id="7" name="矩形: 圆角 6"/>
          <p:cNvSpPr/>
          <p:nvPr/>
        </p:nvSpPr>
        <p:spPr>
          <a:xfrm>
            <a:off x="7931649" y="5460715"/>
            <a:ext cx="1936679" cy="7654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065214" y="1402423"/>
            <a:ext cx="2635321" cy="154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连接符: 曲线 11"/>
          <p:cNvCxnSpPr>
            <a:stCxn id="7" idx="1"/>
            <a:endCxn id="5" idx="1"/>
          </p:cNvCxnSpPr>
          <p:nvPr/>
        </p:nvCxnSpPr>
        <p:spPr>
          <a:xfrm rot="10800000">
            <a:off x="7472357" y="2607555"/>
            <a:ext cx="459293" cy="3235872"/>
          </a:xfrm>
          <a:prstGeom prst="curvedConnector3">
            <a:avLst>
              <a:gd name="adj1" fmla="val 14977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050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zh-CN" altLang="en-US" dirty="0"/>
              <a:t>课程资源说明</a:t>
            </a:r>
          </a:p>
        </p:txBody>
      </p:sp>
      <p:graphicFrame>
        <p:nvGraphicFramePr>
          <p:cNvPr id="4" name="表格 3"/>
          <p:cNvGraphicFramePr>
            <a:graphicFrameLocks noGrp="1"/>
          </p:cNvGraphicFramePr>
          <p:nvPr>
            <p:extLst>
              <p:ext uri="{D42A27DB-BD31-4B8C-83A1-F6EECF244321}">
                <p14:modId xmlns:p14="http://schemas.microsoft.com/office/powerpoint/2010/main" val="342283634"/>
              </p:ext>
            </p:extLst>
          </p:nvPr>
        </p:nvGraphicFramePr>
        <p:xfrm>
          <a:off x="364872" y="4456677"/>
          <a:ext cx="3917879" cy="1765173"/>
        </p:xfrm>
        <a:graphic>
          <a:graphicData uri="http://schemas.openxmlformats.org/drawingml/2006/table">
            <a:tbl>
              <a:tblPr firstRow="1" bandRow="1">
                <a:effectLst/>
                <a:tableStyleId>{5C22544A-7EE6-4342-B048-85BDC9FD1C3A}</a:tableStyleId>
              </a:tblPr>
              <a:tblGrid>
                <a:gridCol w="885430">
                  <a:extLst>
                    <a:ext uri="{9D8B030D-6E8A-4147-A177-3AD203B41FA5}">
                      <a16:colId xmlns:a16="http://schemas.microsoft.com/office/drawing/2014/main" val="20000"/>
                    </a:ext>
                  </a:extLst>
                </a:gridCol>
                <a:gridCol w="3032449">
                  <a:extLst>
                    <a:ext uri="{9D8B030D-6E8A-4147-A177-3AD203B41FA5}">
                      <a16:colId xmlns:a16="http://schemas.microsoft.com/office/drawing/2014/main" val="20001"/>
                    </a:ext>
                  </a:extLst>
                </a:gridCol>
              </a:tblGrid>
              <a:tr h="745369">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002060"/>
                          </a:solidFill>
                          <a:latin typeface="+mj-ea"/>
                          <a:ea typeface="+mj-ea"/>
                        </a:rPr>
                        <a:t>URL</a:t>
                      </a:r>
                      <a:endParaRPr lang="zh-CN" altLang="en-US" sz="1400" b="1" dirty="0">
                        <a:solidFill>
                          <a:srgbClr val="002060"/>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FF0000"/>
                          </a:solidFill>
                          <a:latin typeface="+mj-ea"/>
                          <a:ea typeface="+mj-ea"/>
                        </a:rPr>
                        <a:t>http://ptfs.lzzy.net:8080/tfs</a:t>
                      </a:r>
                      <a:r>
                        <a:rPr lang="en-US" altLang="zh-CN" sz="1400" b="0" dirty="0">
                          <a:solidFill>
                            <a:schemeClr val="bg1">
                              <a:lumMod val="50000"/>
                            </a:schemeClr>
                          </a:solidFill>
                          <a:latin typeface="+mj-ea"/>
                          <a:ea typeface="+mj-ea"/>
                        </a:rPr>
                        <a:t>/Lzzy.TeacherWorplaces/Course03.DesignAndAnanlysisOfAlgorithm</a:t>
                      </a:r>
                      <a:endParaRPr lang="zh-CN" altLang="en-US" sz="1400" b="0" dirty="0">
                        <a:solidFill>
                          <a:schemeClr val="bg1">
                            <a:lumMod val="50000"/>
                          </a:schemeClr>
                        </a:solidFill>
                        <a:latin typeface="+mj-ea"/>
                        <a:ea typeface="+mj-ea"/>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6662">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1400" b="1" dirty="0">
                          <a:solidFill>
                            <a:srgbClr val="002060"/>
                          </a:solidFill>
                          <a:latin typeface="+mj-ea"/>
                          <a:ea typeface="+mj-ea"/>
                        </a:rPr>
                        <a:t>用户名</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400" b="0" kern="1200" dirty="0">
                          <a:solidFill>
                            <a:schemeClr val="bg1">
                              <a:lumMod val="50000"/>
                            </a:schemeClr>
                          </a:solidFill>
                          <a:latin typeface="+mj-ea"/>
                          <a:ea typeface="+mj-ea"/>
                          <a:cs typeface="+mn-cs"/>
                        </a:rPr>
                        <a:t>Dev\</a:t>
                      </a:r>
                      <a:r>
                        <a:rPr lang="en-US" altLang="zh-CN" sz="1400" b="0" kern="1200" dirty="0" err="1">
                          <a:solidFill>
                            <a:schemeClr val="bg1">
                              <a:lumMod val="50000"/>
                            </a:schemeClr>
                          </a:solidFill>
                          <a:latin typeface="+mj-ea"/>
                          <a:ea typeface="+mj-ea"/>
                          <a:cs typeface="+mn-cs"/>
                        </a:rPr>
                        <a:t>CommonStudent</a:t>
                      </a:r>
                      <a:endParaRPr lang="zh-CN" altLang="en-US" sz="1400" b="0" kern="1200" dirty="0">
                        <a:solidFill>
                          <a:schemeClr val="bg1">
                            <a:lumMod val="50000"/>
                          </a:schemeClr>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7571">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1400" b="1" dirty="0">
                          <a:solidFill>
                            <a:srgbClr val="002060"/>
                          </a:solidFill>
                          <a:latin typeface="+mj-ea"/>
                          <a:ea typeface="+mj-ea"/>
                        </a:rPr>
                        <a:t>密码</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400" b="0" kern="1200">
                          <a:solidFill>
                            <a:schemeClr val="bg1">
                              <a:lumMod val="50000"/>
                            </a:schemeClr>
                          </a:solidFill>
                          <a:latin typeface="+mj-ea"/>
                          <a:ea typeface="+mj-ea"/>
                          <a:cs typeface="+mn-cs"/>
                        </a:rPr>
                        <a:t>123@abc</a:t>
                      </a:r>
                      <a:endParaRPr lang="zh-CN" altLang="en-US" sz="1400" b="0" kern="1200" dirty="0">
                        <a:solidFill>
                          <a:schemeClr val="bg1">
                            <a:lumMod val="50000"/>
                          </a:schemeClr>
                        </a:solidFill>
                        <a:latin typeface="+mj-ea"/>
                        <a:ea typeface="+mj-ea"/>
                        <a:cs typeface="+mn-cs"/>
                      </a:endParaRP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5" name="图片 4">
            <a:extLst>
              <a:ext uri="{FF2B5EF4-FFF2-40B4-BE49-F238E27FC236}">
                <a16:creationId xmlns:a16="http://schemas.microsoft.com/office/drawing/2014/main" id="{00503BE5-56BF-40D0-9837-F3746218D98C}"/>
              </a:ext>
            </a:extLst>
          </p:cNvPr>
          <p:cNvPicPr>
            <a:picLocks noChangeAspect="1"/>
          </p:cNvPicPr>
          <p:nvPr/>
        </p:nvPicPr>
        <p:blipFill>
          <a:blip r:embed="rId2"/>
          <a:stretch>
            <a:fillRect/>
          </a:stretch>
        </p:blipFill>
        <p:spPr>
          <a:xfrm>
            <a:off x="4410747" y="636150"/>
            <a:ext cx="7622513" cy="5585700"/>
          </a:xfrm>
          <a:prstGeom prst="rect">
            <a:avLst/>
          </a:prstGeom>
        </p:spPr>
      </p:pic>
      <p:pic>
        <p:nvPicPr>
          <p:cNvPr id="8" name="图片 7">
            <a:extLst>
              <a:ext uri="{FF2B5EF4-FFF2-40B4-BE49-F238E27FC236}">
                <a16:creationId xmlns:a16="http://schemas.microsoft.com/office/drawing/2014/main" id="{94027790-9DFC-423F-B417-A885D6F8BDA9}"/>
              </a:ext>
            </a:extLst>
          </p:cNvPr>
          <p:cNvPicPr>
            <a:picLocks noChangeAspect="1"/>
          </p:cNvPicPr>
          <p:nvPr/>
        </p:nvPicPr>
        <p:blipFill>
          <a:blip r:embed="rId3"/>
          <a:stretch>
            <a:fillRect/>
          </a:stretch>
        </p:blipFill>
        <p:spPr>
          <a:xfrm>
            <a:off x="364872" y="636150"/>
            <a:ext cx="3723652" cy="3735921"/>
          </a:xfrm>
          <a:prstGeom prst="rect">
            <a:avLst/>
          </a:prstGeom>
        </p:spPr>
      </p:pic>
    </p:spTree>
    <p:extLst>
      <p:ext uri="{BB962C8B-B14F-4D97-AF65-F5344CB8AC3E}">
        <p14:creationId xmlns:p14="http://schemas.microsoft.com/office/powerpoint/2010/main" val="41873121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44054" cy="480060"/>
          </a:xfrm>
        </p:spPr>
        <p:txBody>
          <a:bodyPr/>
          <a:lstStyle/>
          <a:p>
            <a:r>
              <a:rPr lang="en-US" altLang="zh-CN" dirty="0"/>
              <a:t>3.1.5.1. </a:t>
            </a:r>
            <a:r>
              <a:rPr lang="en-US" altLang="zh-CN" dirty="0" err="1"/>
              <a:t>IList</a:t>
            </a:r>
            <a:r>
              <a:rPr lang="en-US" altLang="zh-CN" dirty="0"/>
              <a:t>&lt;T&gt; </a:t>
            </a:r>
            <a:r>
              <a:rPr lang="zh-CN" altLang="en-US" dirty="0"/>
              <a:t>的一些常规应用（续）</a:t>
            </a:r>
          </a:p>
        </p:txBody>
      </p:sp>
      <p:pic>
        <p:nvPicPr>
          <p:cNvPr id="3" name="图片 2"/>
          <p:cNvPicPr>
            <a:picLocks noChangeAspect="1"/>
          </p:cNvPicPr>
          <p:nvPr/>
        </p:nvPicPr>
        <p:blipFill>
          <a:blip r:embed="rId2"/>
          <a:stretch>
            <a:fillRect/>
          </a:stretch>
        </p:blipFill>
        <p:spPr>
          <a:xfrm>
            <a:off x="759603" y="575352"/>
            <a:ext cx="5067109" cy="6128536"/>
          </a:xfrm>
          <a:prstGeom prst="rect">
            <a:avLst/>
          </a:prstGeom>
        </p:spPr>
      </p:pic>
      <p:pic>
        <p:nvPicPr>
          <p:cNvPr id="4" name="图片 3"/>
          <p:cNvPicPr>
            <a:picLocks noChangeAspect="1"/>
          </p:cNvPicPr>
          <p:nvPr/>
        </p:nvPicPr>
        <p:blipFill>
          <a:blip r:embed="rId3"/>
          <a:stretch>
            <a:fillRect/>
          </a:stretch>
        </p:blipFill>
        <p:spPr>
          <a:xfrm>
            <a:off x="6064207" y="575352"/>
            <a:ext cx="5304147" cy="6138649"/>
          </a:xfrm>
          <a:prstGeom prst="rect">
            <a:avLst/>
          </a:prstGeom>
        </p:spPr>
      </p:pic>
    </p:spTree>
    <p:extLst>
      <p:ext uri="{BB962C8B-B14F-4D97-AF65-F5344CB8AC3E}">
        <p14:creationId xmlns:p14="http://schemas.microsoft.com/office/powerpoint/2010/main" val="16844505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3.1.5.2. List&lt;T&gt; </a:t>
            </a:r>
            <a:r>
              <a:rPr lang="zh-CN" altLang="en-US" dirty="0"/>
              <a:t>的扩展方法</a:t>
            </a:r>
          </a:p>
        </p:txBody>
      </p:sp>
      <p:pic>
        <p:nvPicPr>
          <p:cNvPr id="3" name="图片 2"/>
          <p:cNvPicPr>
            <a:picLocks noChangeAspect="1"/>
          </p:cNvPicPr>
          <p:nvPr/>
        </p:nvPicPr>
        <p:blipFill>
          <a:blip r:embed="rId2"/>
          <a:stretch>
            <a:fillRect/>
          </a:stretch>
        </p:blipFill>
        <p:spPr>
          <a:xfrm>
            <a:off x="282539" y="1125020"/>
            <a:ext cx="11778432" cy="5446468"/>
          </a:xfrm>
          <a:prstGeom prst="rect">
            <a:avLst/>
          </a:prstGeom>
        </p:spPr>
      </p:pic>
      <p:sp>
        <p:nvSpPr>
          <p:cNvPr id="4" name="矩形 3"/>
          <p:cNvSpPr/>
          <p:nvPr/>
        </p:nvSpPr>
        <p:spPr>
          <a:xfrm>
            <a:off x="210620" y="623654"/>
            <a:ext cx="7952198" cy="369332"/>
          </a:xfrm>
          <a:prstGeom prst="rect">
            <a:avLst/>
          </a:prstGeom>
        </p:spPr>
        <p:txBody>
          <a:bodyPr wrap="square">
            <a:spAutoFit/>
          </a:bodyPr>
          <a:lstStyle/>
          <a:p>
            <a:pPr>
              <a:buNone/>
            </a:pPr>
            <a:r>
              <a:rPr lang="en-US" altLang="zh-CN" dirty="0"/>
              <a:t>https://msdn.microsoft.com/zh-cn/library/6sh2ey19(v=vs.110).aspx</a:t>
            </a:r>
            <a:endParaRPr lang="zh-CN" altLang="en-US" dirty="0"/>
          </a:p>
        </p:txBody>
      </p:sp>
    </p:spTree>
    <p:extLst>
      <p:ext uri="{BB962C8B-B14F-4D97-AF65-F5344CB8AC3E}">
        <p14:creationId xmlns:p14="http://schemas.microsoft.com/office/powerpoint/2010/main" val="42819530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3266487164"/>
              </p:ext>
            </p:extLst>
          </p:nvPr>
        </p:nvGraphicFramePr>
        <p:xfrm>
          <a:off x="453177" y="1323414"/>
          <a:ext cx="11532869" cy="1786327"/>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6860419">
                  <a:extLst>
                    <a:ext uri="{9D8B030D-6E8A-4147-A177-3AD203B41FA5}">
                      <a16:colId xmlns:a16="http://schemas.microsoft.com/office/drawing/2014/main" val="20001"/>
                    </a:ext>
                  </a:extLst>
                </a:gridCol>
                <a:gridCol w="1794934">
                  <a:extLst>
                    <a:ext uri="{9D8B030D-6E8A-4147-A177-3AD203B41FA5}">
                      <a16:colId xmlns:a16="http://schemas.microsoft.com/office/drawing/2014/main" val="20002"/>
                    </a:ext>
                  </a:extLst>
                </a:gridCol>
                <a:gridCol w="1929553">
                  <a:extLst>
                    <a:ext uri="{9D8B030D-6E8A-4147-A177-3AD203B41FA5}">
                      <a16:colId xmlns:a16="http://schemas.microsoft.com/office/drawing/2014/main" val="20003"/>
                    </a:ext>
                  </a:extLst>
                </a:gridCol>
              </a:tblGrid>
              <a:tr h="398725">
                <a:tc>
                  <a:txBody>
                    <a:bodyPr/>
                    <a:lstStyle/>
                    <a:p>
                      <a:pPr algn="ctr">
                        <a:lnSpc>
                          <a:spcPct val="150000"/>
                        </a:lnSpc>
                      </a:pPr>
                      <a:r>
                        <a:rPr lang="zh-CN" altLang="en-US" sz="1400" b="1" dirty="0">
                          <a:solidFill>
                            <a:schemeClr val="bg1">
                              <a:lumMod val="50000"/>
                            </a:schemeClr>
                          </a:solidFill>
                          <a:effectLst/>
                          <a:latin typeface="+mj-ea"/>
                          <a:ea typeface="+mj-ea"/>
                        </a:rPr>
                        <a:t>作业编号</a:t>
                      </a:r>
                    </a:p>
                  </a:txBody>
                  <a:tcPr/>
                </a:tc>
                <a:tc>
                  <a:txBody>
                    <a:bodyPr/>
                    <a:lstStyle/>
                    <a:p>
                      <a:pPr>
                        <a:lnSpc>
                          <a:spcPct val="150000"/>
                        </a:lnSpc>
                      </a:pPr>
                      <a:r>
                        <a:rPr lang="zh-CN" altLang="en-US" sz="1400" b="1" dirty="0">
                          <a:solidFill>
                            <a:schemeClr val="bg1">
                              <a:lumMod val="50000"/>
                            </a:schemeClr>
                          </a:solidFill>
                          <a:effectLst/>
                          <a:latin typeface="+mj-ea"/>
                          <a:ea typeface="+mj-ea"/>
                        </a:rPr>
                        <a:t>作业任务</a:t>
                      </a:r>
                    </a:p>
                  </a:txBody>
                  <a:tcPr/>
                </a:tc>
                <a:tc>
                  <a:txBody>
                    <a:bodyPr/>
                    <a:lstStyle/>
                    <a:p>
                      <a:pPr>
                        <a:lnSpc>
                          <a:spcPct val="150000"/>
                        </a:lnSpc>
                      </a:pPr>
                      <a:r>
                        <a:rPr lang="zh-CN" altLang="en-US" sz="1400" b="1" dirty="0">
                          <a:solidFill>
                            <a:schemeClr val="bg1">
                              <a:lumMod val="50000"/>
                            </a:schemeClr>
                          </a:solidFill>
                          <a:effectLst/>
                          <a:latin typeface="+mj-ea"/>
                          <a:ea typeface="+mj-ea"/>
                        </a:rPr>
                        <a:t>关联工作产品模板</a:t>
                      </a:r>
                    </a:p>
                  </a:txBody>
                  <a:tcPr/>
                </a:tc>
                <a:tc>
                  <a:txBody>
                    <a:bodyPr/>
                    <a:lstStyle/>
                    <a:p>
                      <a:pPr>
                        <a:lnSpc>
                          <a:spcPct val="150000"/>
                        </a:lnSpc>
                      </a:pPr>
                      <a:r>
                        <a:rPr lang="zh-CN" altLang="en-US" sz="1400" b="1" dirty="0">
                          <a:solidFill>
                            <a:schemeClr val="bg1">
                              <a:lumMod val="50000"/>
                            </a:schemeClr>
                          </a:solidFill>
                          <a:effectLst/>
                          <a:latin typeface="+mj-ea"/>
                          <a:ea typeface="+mj-ea"/>
                        </a:rPr>
                        <a:t>要求说明</a:t>
                      </a:r>
                    </a:p>
                  </a:txBody>
                  <a:tcPr/>
                </a:tc>
                <a:extLst>
                  <a:ext uri="{0D108BD9-81ED-4DB2-BD59-A6C34878D82A}">
                    <a16:rowId xmlns:a16="http://schemas.microsoft.com/office/drawing/2014/main" val="10000"/>
                  </a:ext>
                </a:extLst>
              </a:tr>
              <a:tr h="583861">
                <a:tc>
                  <a:txBody>
                    <a:bodyPr/>
                    <a:lstStyle/>
                    <a:p>
                      <a:pPr algn="ctr">
                        <a:lnSpc>
                          <a:spcPct val="150000"/>
                        </a:lnSpc>
                      </a:pPr>
                      <a:r>
                        <a:rPr lang="en-US" altLang="zh-CN" sz="1400" dirty="0">
                          <a:solidFill>
                            <a:schemeClr val="bg1">
                              <a:lumMod val="50000"/>
                            </a:schemeClr>
                          </a:solidFill>
                          <a:effectLst/>
                          <a:latin typeface="+mj-ea"/>
                          <a:ea typeface="+mj-ea"/>
                        </a:rPr>
                        <a:t>06</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以课堂范例代码所给的人员数据所构成的集合写出以当前系统时间为基准，计算人员平均年龄的算法，精确到：</a:t>
                      </a:r>
                      <a:r>
                        <a:rPr lang="en-US" altLang="zh-CN" sz="1400" dirty="0">
                          <a:solidFill>
                            <a:schemeClr val="bg1">
                              <a:lumMod val="50000"/>
                            </a:schemeClr>
                          </a:solidFill>
                          <a:effectLst/>
                          <a:latin typeface="+mj-ea"/>
                          <a:ea typeface="+mj-ea"/>
                        </a:rPr>
                        <a:t>xx</a:t>
                      </a:r>
                      <a:r>
                        <a:rPr lang="en-US" altLang="zh-CN" sz="1400" baseline="0" dirty="0">
                          <a:solidFill>
                            <a:schemeClr val="bg1">
                              <a:lumMod val="50000"/>
                            </a:schemeClr>
                          </a:solidFill>
                          <a:effectLst/>
                          <a:latin typeface="+mj-ea"/>
                          <a:ea typeface="+mj-ea"/>
                        </a:rPr>
                        <a:t> </a:t>
                      </a:r>
                      <a:r>
                        <a:rPr lang="zh-CN" altLang="en-US" sz="1400" baseline="0" dirty="0">
                          <a:solidFill>
                            <a:schemeClr val="bg1">
                              <a:lumMod val="50000"/>
                            </a:schemeClr>
                          </a:solidFill>
                          <a:effectLst/>
                          <a:latin typeface="+mj-ea"/>
                          <a:ea typeface="+mj-ea"/>
                        </a:rPr>
                        <a:t>周岁 </a:t>
                      </a:r>
                      <a:r>
                        <a:rPr lang="en-US" altLang="zh-CN" sz="1400" baseline="0" dirty="0">
                          <a:solidFill>
                            <a:schemeClr val="bg1">
                              <a:lumMod val="50000"/>
                            </a:schemeClr>
                          </a:solidFill>
                          <a:effectLst/>
                          <a:latin typeface="+mj-ea"/>
                          <a:ea typeface="+mj-ea"/>
                        </a:rPr>
                        <a:t>xx </a:t>
                      </a:r>
                      <a:r>
                        <a:rPr lang="zh-CN" altLang="en-US" sz="1400" baseline="0" dirty="0">
                          <a:solidFill>
                            <a:schemeClr val="bg1">
                              <a:lumMod val="50000"/>
                            </a:schemeClr>
                          </a:solidFill>
                          <a:effectLst/>
                          <a:latin typeface="+mj-ea"/>
                          <a:ea typeface="+mj-ea"/>
                        </a:rPr>
                        <a:t>天。</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代码截图发电子邮件给教师。</a:t>
                      </a:r>
                    </a:p>
                  </a:txBody>
                  <a:tcPr/>
                </a:tc>
                <a:extLst>
                  <a:ext uri="{0D108BD9-81ED-4DB2-BD59-A6C34878D82A}">
                    <a16:rowId xmlns:a16="http://schemas.microsoft.com/office/drawing/2014/main" val="10001"/>
                  </a:ext>
                </a:extLst>
              </a:tr>
              <a:tr h="616450">
                <a:tc>
                  <a:txBody>
                    <a:bodyPr/>
                    <a:lstStyle/>
                    <a:p>
                      <a:pPr algn="ctr">
                        <a:lnSpc>
                          <a:spcPct val="150000"/>
                        </a:lnSpc>
                      </a:pPr>
                      <a:r>
                        <a:rPr lang="en-US" altLang="zh-CN" sz="1400" dirty="0">
                          <a:solidFill>
                            <a:schemeClr val="bg1">
                              <a:lumMod val="50000"/>
                            </a:schemeClr>
                          </a:solidFill>
                          <a:effectLst/>
                          <a:latin typeface="+mj-ea"/>
                          <a:ea typeface="+mj-ea"/>
                        </a:rPr>
                        <a:t>07</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kern="1200" dirty="0">
                          <a:solidFill>
                            <a:schemeClr val="bg1">
                              <a:lumMod val="50000"/>
                            </a:schemeClr>
                          </a:solidFill>
                          <a:effectLst/>
                          <a:latin typeface="+mj-ea"/>
                          <a:ea typeface="+mj-ea"/>
                          <a:cs typeface="+mn-cs"/>
                        </a:rPr>
                        <a:t>以课堂范例代码所给的人员数据所构成的集合，按照人员姓氏统计人员总数（注意要处理复姓情况，有必要的话可以修改调整代码结构）。</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代码截图发电子邮件给教师。</a:t>
                      </a:r>
                    </a:p>
                  </a:txBody>
                  <a:tcPr/>
                </a:tc>
                <a:extLst>
                  <a:ext uri="{0D108BD9-81ED-4DB2-BD59-A6C34878D82A}">
                    <a16:rowId xmlns:a16="http://schemas.microsoft.com/office/drawing/2014/main" val="2769823176"/>
                  </a:ext>
                </a:extLst>
              </a:tr>
            </a:tbl>
          </a:graphicData>
        </a:graphic>
      </p:graphicFrame>
      <p:pic>
        <p:nvPicPr>
          <p:cNvPr id="2" name="图片 1"/>
          <p:cNvPicPr>
            <a:picLocks noChangeAspect="1"/>
          </p:cNvPicPr>
          <p:nvPr/>
        </p:nvPicPr>
        <p:blipFill>
          <a:blip r:embed="rId2"/>
          <a:stretch>
            <a:fillRect/>
          </a:stretch>
        </p:blipFill>
        <p:spPr>
          <a:xfrm>
            <a:off x="787629" y="3552503"/>
            <a:ext cx="3218165" cy="670028"/>
          </a:xfrm>
          <a:prstGeom prst="rect">
            <a:avLst/>
          </a:prstGeom>
        </p:spPr>
      </p:pic>
      <p:pic>
        <p:nvPicPr>
          <p:cNvPr id="3" name="图片 2"/>
          <p:cNvPicPr>
            <a:picLocks noChangeAspect="1"/>
          </p:cNvPicPr>
          <p:nvPr/>
        </p:nvPicPr>
        <p:blipFill>
          <a:blip r:embed="rId3"/>
          <a:stretch>
            <a:fillRect/>
          </a:stretch>
        </p:blipFill>
        <p:spPr>
          <a:xfrm>
            <a:off x="4489895" y="3626540"/>
            <a:ext cx="3983892" cy="440012"/>
          </a:xfrm>
          <a:prstGeom prst="rect">
            <a:avLst/>
          </a:prstGeom>
        </p:spPr>
      </p:pic>
      <p:pic>
        <p:nvPicPr>
          <p:cNvPr id="5" name="图片 4"/>
          <p:cNvPicPr>
            <a:picLocks noChangeAspect="1"/>
          </p:cNvPicPr>
          <p:nvPr/>
        </p:nvPicPr>
        <p:blipFill>
          <a:blip r:embed="rId4"/>
          <a:stretch>
            <a:fillRect/>
          </a:stretch>
        </p:blipFill>
        <p:spPr>
          <a:xfrm>
            <a:off x="787628" y="5400932"/>
            <a:ext cx="3273227" cy="437699"/>
          </a:xfrm>
          <a:prstGeom prst="rect">
            <a:avLst/>
          </a:prstGeom>
        </p:spPr>
      </p:pic>
      <p:pic>
        <p:nvPicPr>
          <p:cNvPr id="6" name="图片 5"/>
          <p:cNvPicPr>
            <a:picLocks noChangeAspect="1"/>
          </p:cNvPicPr>
          <p:nvPr/>
        </p:nvPicPr>
        <p:blipFill>
          <a:blip r:embed="rId5"/>
          <a:stretch>
            <a:fillRect/>
          </a:stretch>
        </p:blipFill>
        <p:spPr>
          <a:xfrm>
            <a:off x="4576522" y="4509314"/>
            <a:ext cx="3897265" cy="540588"/>
          </a:xfrm>
          <a:prstGeom prst="rect">
            <a:avLst/>
          </a:prstGeom>
        </p:spPr>
      </p:pic>
      <p:pic>
        <p:nvPicPr>
          <p:cNvPr id="7" name="图片 6"/>
          <p:cNvPicPr>
            <a:picLocks noChangeAspect="1"/>
          </p:cNvPicPr>
          <p:nvPr/>
        </p:nvPicPr>
        <p:blipFill>
          <a:blip r:embed="rId6"/>
          <a:stretch>
            <a:fillRect/>
          </a:stretch>
        </p:blipFill>
        <p:spPr>
          <a:xfrm>
            <a:off x="787628" y="4509314"/>
            <a:ext cx="3273227" cy="604835"/>
          </a:xfrm>
          <a:prstGeom prst="rect">
            <a:avLst/>
          </a:prstGeom>
        </p:spPr>
      </p:pic>
    </p:spTree>
    <p:extLst>
      <p:ext uri="{BB962C8B-B14F-4D97-AF65-F5344CB8AC3E}">
        <p14:creationId xmlns:p14="http://schemas.microsoft.com/office/powerpoint/2010/main" val="6970512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 </a:t>
            </a:r>
            <a:r>
              <a:rPr lang="en-US" altLang="zh-CN" dirty="0" err="1"/>
              <a:t>IDictionary</a:t>
            </a:r>
            <a:r>
              <a:rPr lang="en-US" altLang="zh-CN" dirty="0"/>
              <a:t>  </a:t>
            </a:r>
            <a:r>
              <a:rPr lang="zh-CN" altLang="en-US" dirty="0"/>
              <a:t>与 </a:t>
            </a:r>
            <a:r>
              <a:rPr lang="en-US" altLang="zh-CN" dirty="0" err="1"/>
              <a:t>IDictionary</a:t>
            </a:r>
            <a:r>
              <a:rPr lang="en-US" altLang="zh-CN" dirty="0"/>
              <a:t>&lt;T&gt;</a:t>
            </a:r>
            <a:endParaRPr lang="zh-CN" altLang="en-US" dirty="0"/>
          </a:p>
        </p:txBody>
      </p:sp>
      <p:sp>
        <p:nvSpPr>
          <p:cNvPr id="3" name="矩形 2"/>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以 </a:t>
            </a:r>
            <a:r>
              <a:rPr lang="zh-CN" altLang="en-US" sz="1600" b="1" dirty="0">
                <a:solidFill>
                  <a:srgbClr val="FFFF99"/>
                </a:solidFill>
                <a:latin typeface="+mj-ea"/>
                <a:ea typeface="+mj-ea"/>
              </a:rPr>
              <a:t>键</a:t>
            </a:r>
            <a:r>
              <a:rPr lang="en-US" altLang="zh-CN" sz="1600" b="1" dirty="0">
                <a:solidFill>
                  <a:srgbClr val="FFFF99"/>
                </a:solidFill>
                <a:latin typeface="+mj-ea"/>
                <a:ea typeface="+mj-ea"/>
              </a:rPr>
              <a:t>/</a:t>
            </a:r>
            <a:r>
              <a:rPr lang="zh-CN" altLang="en-US" sz="1600" b="1" dirty="0">
                <a:solidFill>
                  <a:srgbClr val="FFFF99"/>
                </a:solidFill>
                <a:latin typeface="+mj-ea"/>
                <a:ea typeface="+mj-ea"/>
              </a:rPr>
              <a:t>值</a:t>
            </a:r>
            <a:r>
              <a:rPr lang="zh-CN" altLang="en-US" sz="1600" dirty="0">
                <a:solidFill>
                  <a:schemeClr val="tx1"/>
                </a:solidFill>
                <a:latin typeface="+mj-ea"/>
                <a:ea typeface="+mj-ea"/>
              </a:rPr>
              <a:t> 配偶的形式来表示一个集合，集合中每一个值对应的索引放在 </a:t>
            </a:r>
            <a:r>
              <a:rPr lang="zh-CN" altLang="en-US" sz="1600" b="1" dirty="0">
                <a:solidFill>
                  <a:srgbClr val="FFFF99"/>
                </a:solidFill>
                <a:latin typeface="+mj-ea"/>
                <a:ea typeface="+mj-ea"/>
              </a:rPr>
              <a:t>键，</a:t>
            </a:r>
            <a:r>
              <a:rPr lang="zh-CN" altLang="en-US" sz="1600" dirty="0">
                <a:solidFill>
                  <a:schemeClr val="tx1"/>
                </a:solidFill>
                <a:latin typeface="+mj-ea"/>
                <a:ea typeface="+mj-ea"/>
              </a:rPr>
              <a:t>每一个业务对象放在 </a:t>
            </a:r>
            <a:r>
              <a:rPr lang="zh-CN" altLang="en-US" sz="1600" b="1" dirty="0">
                <a:solidFill>
                  <a:srgbClr val="FFFF99"/>
                </a:solidFill>
                <a:latin typeface="+mj-ea"/>
                <a:ea typeface="+mj-ea"/>
              </a:rPr>
              <a:t>值</a:t>
            </a:r>
            <a:endParaRPr lang="zh-CN" altLang="en-US" sz="1600" dirty="0">
              <a:solidFill>
                <a:schemeClr val="tx1"/>
              </a:solidFill>
              <a:latin typeface="+mj-ea"/>
              <a:ea typeface="+mj-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37" y="998520"/>
            <a:ext cx="2058042" cy="2058042"/>
          </a:xfrm>
          <a:prstGeom prst="rect">
            <a:avLst/>
          </a:prstGeom>
        </p:spPr>
      </p:pic>
      <p:pic>
        <p:nvPicPr>
          <p:cNvPr id="6" name="图片 5"/>
          <p:cNvPicPr>
            <a:picLocks noChangeAspect="1"/>
          </p:cNvPicPr>
          <p:nvPr/>
        </p:nvPicPr>
        <p:blipFill>
          <a:blip r:embed="rId3"/>
          <a:stretch>
            <a:fillRect/>
          </a:stretch>
        </p:blipFill>
        <p:spPr>
          <a:xfrm>
            <a:off x="3097658" y="1130469"/>
            <a:ext cx="7010686" cy="5275467"/>
          </a:xfrm>
          <a:prstGeom prst="rect">
            <a:avLst/>
          </a:prstGeom>
        </p:spPr>
      </p:pic>
      <p:grpSp>
        <p:nvGrpSpPr>
          <p:cNvPr id="17" name="组合 16"/>
          <p:cNvGrpSpPr/>
          <p:nvPr/>
        </p:nvGrpSpPr>
        <p:grpSpPr>
          <a:xfrm>
            <a:off x="3529173" y="744876"/>
            <a:ext cx="3056562" cy="1047964"/>
            <a:chOff x="3529173" y="744876"/>
            <a:chExt cx="3056562" cy="1047964"/>
          </a:xfrm>
        </p:grpSpPr>
        <p:sp>
          <p:nvSpPr>
            <p:cNvPr id="7" name="矩形 6"/>
            <p:cNvSpPr/>
            <p:nvPr/>
          </p:nvSpPr>
          <p:spPr>
            <a:xfrm>
              <a:off x="3529173" y="1371600"/>
              <a:ext cx="2244903" cy="4212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p:cNvCxnSpPr>
              <a:stCxn id="7" idx="3"/>
            </p:cNvCxnSpPr>
            <p:nvPr/>
          </p:nvCxnSpPr>
          <p:spPr>
            <a:xfrm flipV="1">
              <a:off x="5774076" y="744876"/>
              <a:ext cx="811659" cy="837344"/>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549721" y="744876"/>
            <a:ext cx="6246688" cy="5584005"/>
            <a:chOff x="3549721" y="744876"/>
            <a:chExt cx="6246688" cy="5584005"/>
          </a:xfrm>
        </p:grpSpPr>
        <p:sp>
          <p:nvSpPr>
            <p:cNvPr id="8" name="矩形 7"/>
            <p:cNvSpPr/>
            <p:nvPr/>
          </p:nvSpPr>
          <p:spPr>
            <a:xfrm>
              <a:off x="3549721" y="1885308"/>
              <a:ext cx="6246688" cy="44435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8897420" y="744876"/>
              <a:ext cx="20549" cy="11404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3452117" y="1299681"/>
            <a:ext cx="7988157" cy="5193586"/>
            <a:chOff x="3452117" y="1299681"/>
            <a:chExt cx="7988157" cy="5193586"/>
          </a:xfrm>
        </p:grpSpPr>
        <p:sp>
          <p:nvSpPr>
            <p:cNvPr id="15" name="矩形 14"/>
            <p:cNvSpPr/>
            <p:nvPr/>
          </p:nvSpPr>
          <p:spPr>
            <a:xfrm>
              <a:off x="3452117" y="1299681"/>
              <a:ext cx="6457308" cy="5193586"/>
            </a:xfrm>
            <a:prstGeom prst="rect">
              <a:avLst/>
            </a:prstGeom>
            <a:noFill/>
            <a:ln w="5715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894013" y="6000107"/>
              <a:ext cx="1546261" cy="49316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dirty="0"/>
                <a:t>一个键值对</a:t>
              </a:r>
            </a:p>
          </p:txBody>
        </p:sp>
      </p:grpSp>
    </p:spTree>
    <p:extLst>
      <p:ext uri="{BB962C8B-B14F-4D97-AF65-F5344CB8AC3E}">
        <p14:creationId xmlns:p14="http://schemas.microsoft.com/office/powerpoint/2010/main" val="2784055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3.1.6.1. </a:t>
            </a:r>
            <a:r>
              <a:rPr lang="en-US" altLang="zh-CN" dirty="0" err="1"/>
              <a:t>IDictionary</a:t>
            </a:r>
            <a:endParaRPr lang="zh-CN" altLang="en-US" dirty="0"/>
          </a:p>
        </p:txBody>
      </p:sp>
      <p:pic>
        <p:nvPicPr>
          <p:cNvPr id="3" name="图片 2"/>
          <p:cNvPicPr>
            <a:picLocks noChangeAspect="1"/>
          </p:cNvPicPr>
          <p:nvPr/>
        </p:nvPicPr>
        <p:blipFill>
          <a:blip r:embed="rId2"/>
          <a:stretch>
            <a:fillRect/>
          </a:stretch>
        </p:blipFill>
        <p:spPr>
          <a:xfrm>
            <a:off x="853006" y="585626"/>
            <a:ext cx="5701906" cy="6174833"/>
          </a:xfrm>
          <a:prstGeom prst="rect">
            <a:avLst/>
          </a:prstGeom>
        </p:spPr>
      </p:pic>
      <p:grpSp>
        <p:nvGrpSpPr>
          <p:cNvPr id="13" name="组合 12"/>
          <p:cNvGrpSpPr/>
          <p:nvPr/>
        </p:nvGrpSpPr>
        <p:grpSpPr>
          <a:xfrm>
            <a:off x="3395609" y="585626"/>
            <a:ext cx="8578921" cy="2667293"/>
            <a:chOff x="3395609" y="585626"/>
            <a:chExt cx="8578921" cy="2667293"/>
          </a:xfrm>
        </p:grpSpPr>
        <p:pic>
          <p:nvPicPr>
            <p:cNvPr id="4" name="图片 3"/>
            <p:cNvPicPr>
              <a:picLocks noChangeAspect="1"/>
            </p:cNvPicPr>
            <p:nvPr/>
          </p:nvPicPr>
          <p:blipFill>
            <a:blip r:embed="rId3"/>
            <a:stretch>
              <a:fillRect/>
            </a:stretch>
          </p:blipFill>
          <p:spPr>
            <a:xfrm>
              <a:off x="6794648" y="585626"/>
              <a:ext cx="5179882" cy="2667293"/>
            </a:xfrm>
            <a:prstGeom prst="rect">
              <a:avLst/>
            </a:prstGeom>
            <a:ln>
              <a:solidFill>
                <a:srgbClr val="FF0000"/>
              </a:solidFill>
            </a:ln>
            <a:effectLst>
              <a:outerShdw blurRad="292100" dist="139700" dir="2700000" algn="tl" rotWithShape="0">
                <a:srgbClr val="333333">
                  <a:alpha val="65000"/>
                </a:srgbClr>
              </a:outerShdw>
            </a:effectLst>
          </p:spPr>
        </p:pic>
        <p:cxnSp>
          <p:nvCxnSpPr>
            <p:cNvPr id="7" name="直接连接符 6"/>
            <p:cNvCxnSpPr/>
            <p:nvPr/>
          </p:nvCxnSpPr>
          <p:spPr>
            <a:xfrm flipV="1">
              <a:off x="3395609" y="1387011"/>
              <a:ext cx="3399039" cy="102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301411" y="1741470"/>
            <a:ext cx="9673119" cy="4039883"/>
            <a:chOff x="2301411" y="1741470"/>
            <a:chExt cx="9673119" cy="4039883"/>
          </a:xfrm>
        </p:grpSpPr>
        <p:pic>
          <p:nvPicPr>
            <p:cNvPr id="5" name="图片 4"/>
            <p:cNvPicPr>
              <a:picLocks noChangeAspect="1"/>
            </p:cNvPicPr>
            <p:nvPr/>
          </p:nvPicPr>
          <p:blipFill>
            <a:blip r:embed="rId4"/>
            <a:stretch>
              <a:fillRect/>
            </a:stretch>
          </p:blipFill>
          <p:spPr>
            <a:xfrm>
              <a:off x="6794648" y="3718776"/>
              <a:ext cx="5179882" cy="2062577"/>
            </a:xfrm>
            <a:prstGeom prst="rect">
              <a:avLst/>
            </a:prstGeom>
            <a:ln>
              <a:solidFill>
                <a:srgbClr val="FF0000"/>
              </a:solidFill>
            </a:ln>
            <a:effectLst>
              <a:outerShdw blurRad="292100" dist="139700" dir="2700000" algn="tl" rotWithShape="0">
                <a:srgbClr val="333333">
                  <a:alpha val="65000"/>
                </a:srgbClr>
              </a:outerShdw>
            </a:effectLst>
          </p:spPr>
        </p:pic>
        <p:cxnSp>
          <p:nvCxnSpPr>
            <p:cNvPr id="10" name="直接连接符 9"/>
            <p:cNvCxnSpPr/>
            <p:nvPr/>
          </p:nvCxnSpPr>
          <p:spPr>
            <a:xfrm flipV="1">
              <a:off x="2301411" y="1741470"/>
              <a:ext cx="1428108" cy="154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连接符: 肘形 11"/>
            <p:cNvCxnSpPr>
              <a:endCxn id="5" idx="1"/>
            </p:cNvCxnSpPr>
            <p:nvPr/>
          </p:nvCxnSpPr>
          <p:spPr>
            <a:xfrm>
              <a:off x="3714108" y="1741470"/>
              <a:ext cx="3080540" cy="3008595"/>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5292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3.1.6.1. </a:t>
            </a:r>
            <a:r>
              <a:rPr lang="en-US" altLang="zh-CN" dirty="0" err="1"/>
              <a:t>IDictionary</a:t>
            </a:r>
            <a:r>
              <a:rPr lang="zh-CN" altLang="en-US" dirty="0"/>
              <a:t>（续）</a:t>
            </a:r>
          </a:p>
        </p:txBody>
      </p:sp>
      <p:pic>
        <p:nvPicPr>
          <p:cNvPr id="3" name="图片 2"/>
          <p:cNvPicPr>
            <a:picLocks noChangeAspect="1"/>
          </p:cNvPicPr>
          <p:nvPr/>
        </p:nvPicPr>
        <p:blipFill>
          <a:blip r:embed="rId2"/>
          <a:stretch>
            <a:fillRect/>
          </a:stretch>
        </p:blipFill>
        <p:spPr>
          <a:xfrm>
            <a:off x="256852" y="634279"/>
            <a:ext cx="7161089" cy="5969502"/>
          </a:xfrm>
          <a:prstGeom prst="rect">
            <a:avLst/>
          </a:prstGeom>
        </p:spPr>
      </p:pic>
      <p:pic>
        <p:nvPicPr>
          <p:cNvPr id="4" name="图片 3"/>
          <p:cNvPicPr>
            <a:picLocks noChangeAspect="1"/>
          </p:cNvPicPr>
          <p:nvPr/>
        </p:nvPicPr>
        <p:blipFill>
          <a:blip r:embed="rId3"/>
          <a:stretch>
            <a:fillRect/>
          </a:stretch>
        </p:blipFill>
        <p:spPr>
          <a:xfrm>
            <a:off x="7647976" y="634279"/>
            <a:ext cx="4068629" cy="3750441"/>
          </a:xfrm>
          <a:prstGeom prst="rect">
            <a:avLst/>
          </a:prstGeom>
        </p:spPr>
      </p:pic>
    </p:spTree>
    <p:extLst>
      <p:ext uri="{BB962C8B-B14F-4D97-AF65-F5344CB8AC3E}">
        <p14:creationId xmlns:p14="http://schemas.microsoft.com/office/powerpoint/2010/main" val="27333390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3.1.6.2. </a:t>
            </a:r>
            <a:r>
              <a:rPr lang="en-US" altLang="zh-CN" dirty="0" err="1"/>
              <a:t>IDictionary</a:t>
            </a:r>
            <a:r>
              <a:rPr lang="en-US" altLang="zh-CN" dirty="0"/>
              <a:t>&lt;T&gt;</a:t>
            </a:r>
            <a:endParaRPr lang="zh-CN" altLang="en-US" dirty="0"/>
          </a:p>
        </p:txBody>
      </p:sp>
      <p:pic>
        <p:nvPicPr>
          <p:cNvPr id="3" name="图片 2"/>
          <p:cNvPicPr>
            <a:picLocks noChangeAspect="1"/>
          </p:cNvPicPr>
          <p:nvPr/>
        </p:nvPicPr>
        <p:blipFill>
          <a:blip r:embed="rId2"/>
          <a:stretch>
            <a:fillRect/>
          </a:stretch>
        </p:blipFill>
        <p:spPr>
          <a:xfrm>
            <a:off x="976045" y="683230"/>
            <a:ext cx="6979123" cy="6058648"/>
          </a:xfrm>
          <a:prstGeom prst="rect">
            <a:avLst/>
          </a:prstGeom>
        </p:spPr>
      </p:pic>
      <p:sp>
        <p:nvSpPr>
          <p:cNvPr id="4" name="矩形 3"/>
          <p:cNvSpPr/>
          <p:nvPr/>
        </p:nvSpPr>
        <p:spPr>
          <a:xfrm>
            <a:off x="2070243" y="1335640"/>
            <a:ext cx="4695290" cy="400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8187359" y="740754"/>
            <a:ext cx="3550866" cy="6058600"/>
          </a:xfrm>
          <a:prstGeom prst="rect">
            <a:avLst/>
          </a:prstGeom>
        </p:spPr>
      </p:pic>
      <p:sp>
        <p:nvSpPr>
          <p:cNvPr id="6" name="矩形 5"/>
          <p:cNvSpPr/>
          <p:nvPr/>
        </p:nvSpPr>
        <p:spPr>
          <a:xfrm>
            <a:off x="2070243" y="2496620"/>
            <a:ext cx="4695290" cy="13356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70243" y="3909317"/>
            <a:ext cx="4695290" cy="416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70243" y="4392202"/>
            <a:ext cx="4695290" cy="667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70243" y="5208998"/>
            <a:ext cx="4695290" cy="153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6765533" y="1058238"/>
            <a:ext cx="1376737" cy="2101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7" idx="3"/>
          </p:cNvCxnSpPr>
          <p:nvPr/>
        </p:nvCxnSpPr>
        <p:spPr>
          <a:xfrm flipV="1">
            <a:off x="6765533" y="1381874"/>
            <a:ext cx="1366463" cy="2735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8" idx="3"/>
          </p:cNvCxnSpPr>
          <p:nvPr/>
        </p:nvCxnSpPr>
        <p:spPr>
          <a:xfrm flipV="1">
            <a:off x="6765533" y="1690099"/>
            <a:ext cx="1376737" cy="3036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6765533" y="2260315"/>
            <a:ext cx="1366463" cy="37192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744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3.1.6.2. </a:t>
            </a:r>
            <a:r>
              <a:rPr lang="en-US" altLang="zh-CN" dirty="0" err="1"/>
              <a:t>IDictionary</a:t>
            </a:r>
            <a:r>
              <a:rPr lang="en-US" altLang="zh-CN" dirty="0"/>
              <a:t>&lt;T&gt; </a:t>
            </a:r>
            <a:r>
              <a:rPr lang="zh-CN" altLang="en-US" dirty="0"/>
              <a:t>（续）</a:t>
            </a:r>
          </a:p>
        </p:txBody>
      </p:sp>
      <p:pic>
        <p:nvPicPr>
          <p:cNvPr id="4" name="图片 3"/>
          <p:cNvPicPr>
            <a:picLocks noChangeAspect="1"/>
          </p:cNvPicPr>
          <p:nvPr/>
        </p:nvPicPr>
        <p:blipFill>
          <a:blip r:embed="rId2"/>
          <a:stretch>
            <a:fillRect/>
          </a:stretch>
        </p:blipFill>
        <p:spPr>
          <a:xfrm>
            <a:off x="986319" y="600721"/>
            <a:ext cx="6503541" cy="6101304"/>
          </a:xfrm>
          <a:prstGeom prst="rect">
            <a:avLst/>
          </a:prstGeom>
        </p:spPr>
      </p:pic>
      <p:pic>
        <p:nvPicPr>
          <p:cNvPr id="5" name="图片 4"/>
          <p:cNvPicPr>
            <a:picLocks noChangeAspect="1"/>
          </p:cNvPicPr>
          <p:nvPr/>
        </p:nvPicPr>
        <p:blipFill>
          <a:blip r:embed="rId3"/>
          <a:stretch>
            <a:fillRect/>
          </a:stretch>
        </p:blipFill>
        <p:spPr>
          <a:xfrm>
            <a:off x="7920230" y="622073"/>
            <a:ext cx="3563380" cy="6079952"/>
          </a:xfrm>
          <a:prstGeom prst="rect">
            <a:avLst/>
          </a:prstGeom>
        </p:spPr>
      </p:pic>
      <p:sp>
        <p:nvSpPr>
          <p:cNvPr id="6" name="矩形 5"/>
          <p:cNvSpPr/>
          <p:nvPr/>
        </p:nvSpPr>
        <p:spPr>
          <a:xfrm>
            <a:off x="2029146" y="703780"/>
            <a:ext cx="4299735" cy="10428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034283" y="2054831"/>
            <a:ext cx="4304872" cy="60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29146" y="3107933"/>
            <a:ext cx="4299735" cy="4777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29146" y="4109980"/>
            <a:ext cx="4299735" cy="503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029146" y="4947007"/>
            <a:ext cx="4299735" cy="6986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029146" y="6118261"/>
            <a:ext cx="4310009" cy="5837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stCxn id="6" idx="3"/>
          </p:cNvCxnSpPr>
          <p:nvPr/>
        </p:nvCxnSpPr>
        <p:spPr>
          <a:xfrm>
            <a:off x="6328881" y="1225194"/>
            <a:ext cx="1591349" cy="910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3"/>
          </p:cNvCxnSpPr>
          <p:nvPr/>
        </p:nvCxnSpPr>
        <p:spPr>
          <a:xfrm>
            <a:off x="6339155" y="2355351"/>
            <a:ext cx="1581075" cy="107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 idx="3"/>
          </p:cNvCxnSpPr>
          <p:nvPr/>
        </p:nvCxnSpPr>
        <p:spPr>
          <a:xfrm flipV="1">
            <a:off x="6328881" y="3128482"/>
            <a:ext cx="1591349" cy="21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9" idx="3"/>
          </p:cNvCxnSpPr>
          <p:nvPr/>
        </p:nvCxnSpPr>
        <p:spPr>
          <a:xfrm flipV="1">
            <a:off x="6328881" y="4145776"/>
            <a:ext cx="1591349" cy="215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3"/>
          </p:cNvCxnSpPr>
          <p:nvPr/>
        </p:nvCxnSpPr>
        <p:spPr>
          <a:xfrm>
            <a:off x="6328881" y="5296328"/>
            <a:ext cx="1591349" cy="16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1" idx="3"/>
          </p:cNvCxnSpPr>
          <p:nvPr/>
        </p:nvCxnSpPr>
        <p:spPr>
          <a:xfrm>
            <a:off x="6339155" y="6410143"/>
            <a:ext cx="15810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8518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2"/>
          <p:cNvSpPr txBox="1">
            <a:spLocks noChangeArrowheads="1"/>
          </p:cNvSpPr>
          <p:nvPr/>
        </p:nvSpPr>
        <p:spPr bwMode="auto">
          <a:xfrm>
            <a:off x="342900" y="750349"/>
            <a:ext cx="7911465"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fontScale="97500" lnSpcReduction="10000"/>
          </a:bodyPr>
          <a:lstStyle>
            <a:lvl1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2pPr>
            <a:lvl3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3pPr>
            <a:lvl4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4pPr>
            <a:lvl5pPr algn="l" rtl="0" eaLnBrk="0" fontAlgn="base" hangingPunct="0">
              <a:spcBef>
                <a:spcPct val="0"/>
              </a:spcBef>
              <a:spcAft>
                <a:spcPct val="0"/>
              </a:spcAft>
              <a:defRPr sz="3200" b="1">
                <a:solidFill>
                  <a:srgbClr val="FF9900"/>
                </a:solidFill>
                <a:effectLst>
                  <a:outerShdw blurRad="38100" dist="38100" dir="2700000" algn="tl">
                    <a:srgbClr val="000000"/>
                  </a:outerShdw>
                </a:effectLst>
                <a:latin typeface="Franklin Gothic Medium" pitchFamily="34" charset="0"/>
                <a:ea typeface="宋体" pitchFamily="2" charset="-122"/>
              </a:defRPr>
            </a:lvl5pPr>
            <a:lvl6pPr marL="4572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6pPr>
            <a:lvl7pPr marL="9144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7pPr>
            <a:lvl8pPr marL="13716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8pPr>
            <a:lvl9pPr marL="1828800" algn="l" rtl="0" fontAlgn="base">
              <a:spcBef>
                <a:spcPct val="0"/>
              </a:spcBef>
              <a:spcAft>
                <a:spcPct val="0"/>
              </a:spcAft>
              <a:defRPr sz="3200" b="1">
                <a:solidFill>
                  <a:srgbClr val="FF9900"/>
                </a:solidFill>
                <a:effectLst>
                  <a:outerShdw blurRad="38100" dist="38100" dir="2700000" algn="tl">
                    <a:srgbClr val="000000"/>
                  </a:outerShdw>
                </a:effectLst>
                <a:latin typeface="Arial" pitchFamily="34" charset="0"/>
                <a:ea typeface="宋体" pitchFamily="2" charset="-122"/>
              </a:defRPr>
            </a:lvl9pPr>
          </a:lstStyle>
          <a:p>
            <a:pPr eaLnBrk="1" hangingPunct="1">
              <a:buNone/>
              <a:defRPr/>
            </a:pPr>
            <a:r>
              <a:rPr lang="zh-CN" altLang="en-US" dirty="0">
                <a:latin typeface="微软雅黑" pitchFamily="34" charset="-122"/>
                <a:ea typeface="微软雅黑" pitchFamily="34" charset="-122"/>
              </a:rPr>
              <a:t>课程作业</a:t>
            </a:r>
          </a:p>
        </p:txBody>
      </p:sp>
      <p:graphicFrame>
        <p:nvGraphicFramePr>
          <p:cNvPr id="4" name="表格 3"/>
          <p:cNvGraphicFramePr>
            <a:graphicFrameLocks noGrp="1"/>
          </p:cNvGraphicFramePr>
          <p:nvPr>
            <p:extLst>
              <p:ext uri="{D42A27DB-BD31-4B8C-83A1-F6EECF244321}">
                <p14:modId xmlns:p14="http://schemas.microsoft.com/office/powerpoint/2010/main" val="1859009142"/>
              </p:ext>
            </p:extLst>
          </p:nvPr>
        </p:nvGraphicFramePr>
        <p:xfrm>
          <a:off x="478934" y="1313912"/>
          <a:ext cx="11532869" cy="2426407"/>
        </p:xfrm>
        <a:graphic>
          <a:graphicData uri="http://schemas.openxmlformats.org/drawingml/2006/table">
            <a:tbl>
              <a:tblPr firstRow="1" bandRow="1">
                <a:tableStyleId>{91EBBBCC-DAD2-459C-BE2E-F6DE35CF9A28}</a:tableStyleId>
              </a:tblPr>
              <a:tblGrid>
                <a:gridCol w="947963">
                  <a:extLst>
                    <a:ext uri="{9D8B030D-6E8A-4147-A177-3AD203B41FA5}">
                      <a16:colId xmlns:a16="http://schemas.microsoft.com/office/drawing/2014/main" val="20000"/>
                    </a:ext>
                  </a:extLst>
                </a:gridCol>
                <a:gridCol w="6860419">
                  <a:extLst>
                    <a:ext uri="{9D8B030D-6E8A-4147-A177-3AD203B41FA5}">
                      <a16:colId xmlns:a16="http://schemas.microsoft.com/office/drawing/2014/main" val="20001"/>
                    </a:ext>
                  </a:extLst>
                </a:gridCol>
                <a:gridCol w="1794934">
                  <a:extLst>
                    <a:ext uri="{9D8B030D-6E8A-4147-A177-3AD203B41FA5}">
                      <a16:colId xmlns:a16="http://schemas.microsoft.com/office/drawing/2014/main" val="20002"/>
                    </a:ext>
                  </a:extLst>
                </a:gridCol>
                <a:gridCol w="1929553">
                  <a:extLst>
                    <a:ext uri="{9D8B030D-6E8A-4147-A177-3AD203B41FA5}">
                      <a16:colId xmlns:a16="http://schemas.microsoft.com/office/drawing/2014/main" val="20003"/>
                    </a:ext>
                  </a:extLst>
                </a:gridCol>
              </a:tblGrid>
              <a:tr h="398725">
                <a:tc>
                  <a:txBody>
                    <a:bodyPr/>
                    <a:lstStyle/>
                    <a:p>
                      <a:pPr algn="ctr">
                        <a:lnSpc>
                          <a:spcPct val="150000"/>
                        </a:lnSpc>
                      </a:pPr>
                      <a:r>
                        <a:rPr lang="zh-CN" altLang="en-US" sz="1400" b="0" dirty="0">
                          <a:solidFill>
                            <a:schemeClr val="bg1">
                              <a:lumMod val="50000"/>
                            </a:schemeClr>
                          </a:solidFill>
                          <a:effectLst/>
                          <a:latin typeface="+mj-ea"/>
                          <a:ea typeface="+mj-ea"/>
                        </a:rPr>
                        <a:t>作业编号</a:t>
                      </a:r>
                    </a:p>
                  </a:txBody>
                  <a:tcPr/>
                </a:tc>
                <a:tc>
                  <a:txBody>
                    <a:bodyPr/>
                    <a:lstStyle/>
                    <a:p>
                      <a:pPr>
                        <a:lnSpc>
                          <a:spcPct val="150000"/>
                        </a:lnSpc>
                      </a:pPr>
                      <a:r>
                        <a:rPr lang="zh-CN" altLang="en-US" sz="1400" b="0" dirty="0">
                          <a:solidFill>
                            <a:schemeClr val="bg1">
                              <a:lumMod val="50000"/>
                            </a:schemeClr>
                          </a:solidFill>
                          <a:effectLst/>
                          <a:latin typeface="+mj-ea"/>
                          <a:ea typeface="+mj-ea"/>
                        </a:rPr>
                        <a:t>作业任务</a:t>
                      </a:r>
                    </a:p>
                  </a:txBody>
                  <a:tcPr/>
                </a:tc>
                <a:tc>
                  <a:txBody>
                    <a:bodyPr/>
                    <a:lstStyle/>
                    <a:p>
                      <a:pPr>
                        <a:lnSpc>
                          <a:spcPct val="150000"/>
                        </a:lnSpc>
                      </a:pPr>
                      <a:r>
                        <a:rPr lang="zh-CN" altLang="en-US" sz="1400" b="0" dirty="0">
                          <a:solidFill>
                            <a:schemeClr val="bg1">
                              <a:lumMod val="50000"/>
                            </a:schemeClr>
                          </a:solidFill>
                          <a:effectLst/>
                          <a:latin typeface="+mj-ea"/>
                          <a:ea typeface="+mj-ea"/>
                        </a:rPr>
                        <a:t>关联工作产品模板</a:t>
                      </a:r>
                    </a:p>
                  </a:txBody>
                  <a:tcPr/>
                </a:tc>
                <a:tc>
                  <a:txBody>
                    <a:bodyPr/>
                    <a:lstStyle/>
                    <a:p>
                      <a:pPr>
                        <a:lnSpc>
                          <a:spcPct val="150000"/>
                        </a:lnSpc>
                      </a:pPr>
                      <a:r>
                        <a:rPr lang="zh-CN" altLang="en-US" sz="1400" b="0">
                          <a:solidFill>
                            <a:schemeClr val="bg1">
                              <a:lumMod val="50000"/>
                            </a:schemeClr>
                          </a:solidFill>
                          <a:effectLst/>
                          <a:latin typeface="+mj-ea"/>
                          <a:ea typeface="+mj-ea"/>
                        </a:rPr>
                        <a:t>要求说明</a:t>
                      </a:r>
                      <a:endParaRPr lang="zh-CN" altLang="en-US" sz="1400" b="0" dirty="0">
                        <a:solidFill>
                          <a:schemeClr val="bg1">
                            <a:lumMod val="50000"/>
                          </a:schemeClr>
                        </a:solidFill>
                        <a:effectLst/>
                        <a:latin typeface="+mj-ea"/>
                        <a:ea typeface="+mj-ea"/>
                      </a:endParaRPr>
                    </a:p>
                  </a:txBody>
                  <a:tcPr/>
                </a:tc>
                <a:extLst>
                  <a:ext uri="{0D108BD9-81ED-4DB2-BD59-A6C34878D82A}">
                    <a16:rowId xmlns:a16="http://schemas.microsoft.com/office/drawing/2014/main" val="10000"/>
                  </a:ext>
                </a:extLst>
              </a:tr>
              <a:tr h="583861">
                <a:tc>
                  <a:txBody>
                    <a:bodyPr/>
                    <a:lstStyle/>
                    <a:p>
                      <a:pPr algn="ctr">
                        <a:lnSpc>
                          <a:spcPct val="150000"/>
                        </a:lnSpc>
                      </a:pPr>
                      <a:r>
                        <a:rPr lang="en-US" altLang="zh-CN" sz="1400" dirty="0">
                          <a:solidFill>
                            <a:schemeClr val="bg1">
                              <a:lumMod val="50000"/>
                            </a:schemeClr>
                          </a:solidFill>
                          <a:effectLst/>
                          <a:latin typeface="+mj-ea"/>
                          <a:ea typeface="+mj-ea"/>
                        </a:rPr>
                        <a:t>08</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什么样的数据元素的处理适合用 </a:t>
                      </a:r>
                      <a:r>
                        <a:rPr lang="en-US" altLang="zh-CN" sz="1400" dirty="0" err="1">
                          <a:solidFill>
                            <a:schemeClr val="bg1">
                              <a:lumMod val="50000"/>
                            </a:schemeClr>
                          </a:solidFill>
                          <a:effectLst/>
                          <a:latin typeface="+mj-ea"/>
                          <a:ea typeface="+mj-ea"/>
                        </a:rPr>
                        <a:t>IDictionary</a:t>
                      </a:r>
                      <a:r>
                        <a:rPr lang="en-US" altLang="zh-CN" sz="1400" dirty="0">
                          <a:solidFill>
                            <a:schemeClr val="bg1">
                              <a:lumMod val="50000"/>
                            </a:schemeClr>
                          </a:solidFill>
                          <a:effectLst/>
                          <a:latin typeface="+mj-ea"/>
                          <a:ea typeface="+mj-ea"/>
                        </a:rPr>
                        <a:t> </a:t>
                      </a:r>
                      <a:r>
                        <a:rPr lang="zh-CN" altLang="en-US" sz="1400" dirty="0">
                          <a:solidFill>
                            <a:schemeClr val="bg1">
                              <a:lumMod val="50000"/>
                            </a:schemeClr>
                          </a:solidFill>
                          <a:effectLst/>
                          <a:latin typeface="+mj-ea"/>
                          <a:ea typeface="+mj-ea"/>
                        </a:rPr>
                        <a:t>这一类的数据模型来表达？</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文字说明直接写电子邮件发给教师</a:t>
                      </a:r>
                    </a:p>
                  </a:txBody>
                  <a:tcPr/>
                </a:tc>
                <a:extLst>
                  <a:ext uri="{0D108BD9-81ED-4DB2-BD59-A6C34878D82A}">
                    <a16:rowId xmlns:a16="http://schemas.microsoft.com/office/drawing/2014/main" val="10001"/>
                  </a:ext>
                </a:extLst>
              </a:tr>
              <a:tr h="944880">
                <a:tc>
                  <a:txBody>
                    <a:bodyPr/>
                    <a:lstStyle/>
                    <a:p>
                      <a:pPr algn="ctr">
                        <a:lnSpc>
                          <a:spcPct val="150000"/>
                        </a:lnSpc>
                      </a:pPr>
                      <a:r>
                        <a:rPr lang="en-US" altLang="zh-CN" sz="1400" dirty="0">
                          <a:solidFill>
                            <a:schemeClr val="bg1">
                              <a:lumMod val="50000"/>
                            </a:schemeClr>
                          </a:solidFill>
                          <a:effectLst/>
                          <a:latin typeface="+mj-ea"/>
                          <a:ea typeface="+mj-ea"/>
                        </a:rPr>
                        <a:t>09</a:t>
                      </a:r>
                      <a:endParaRPr lang="zh-CN" altLang="en-US" sz="1400" dirty="0">
                        <a:solidFill>
                          <a:schemeClr val="bg1">
                            <a:lumMod val="50000"/>
                          </a:schemeClr>
                        </a:solidFill>
                        <a:effectLst/>
                        <a:latin typeface="+mj-ea"/>
                        <a:ea typeface="+mj-ea"/>
                      </a:endParaRPr>
                    </a:p>
                  </a:txBody>
                  <a:tcPr/>
                </a:tc>
                <a:tc>
                  <a:txBody>
                    <a:bodyPr/>
                    <a:lstStyle/>
                    <a:p>
                      <a:pPr>
                        <a:lnSpc>
                          <a:spcPct val="150000"/>
                        </a:lnSpc>
                      </a:pPr>
                      <a:r>
                        <a:rPr lang="zh-CN" altLang="en-US" sz="1400" dirty="0">
                          <a:solidFill>
                            <a:schemeClr val="bg1">
                              <a:lumMod val="50000"/>
                            </a:schemeClr>
                          </a:solidFill>
                          <a:effectLst/>
                          <a:latin typeface="+mj-ea"/>
                          <a:ea typeface="+mj-ea"/>
                        </a:rPr>
                        <a:t>请构建班里同学的字典集合，请使用 </a:t>
                      </a:r>
                      <a:r>
                        <a:rPr lang="en-US" altLang="zh-CN" sz="1400" dirty="0">
                          <a:solidFill>
                            <a:schemeClr val="bg1">
                              <a:lumMod val="50000"/>
                            </a:schemeClr>
                          </a:solidFill>
                          <a:effectLst/>
                          <a:latin typeface="+mj-ea"/>
                          <a:ea typeface="+mj-ea"/>
                        </a:rPr>
                        <a:t>Dictionary&lt;</a:t>
                      </a:r>
                      <a:r>
                        <a:rPr lang="en-US" altLang="zh-CN" sz="1400" dirty="0" err="1">
                          <a:solidFill>
                            <a:schemeClr val="bg1">
                              <a:lumMod val="50000"/>
                            </a:schemeClr>
                          </a:solidFill>
                          <a:effectLst/>
                          <a:latin typeface="+mj-ea"/>
                          <a:ea typeface="+mj-ea"/>
                        </a:rPr>
                        <a:t>Tkey,TValue</a:t>
                      </a:r>
                      <a:r>
                        <a:rPr lang="en-US" altLang="zh-CN" sz="1400" dirty="0">
                          <a:solidFill>
                            <a:schemeClr val="bg1">
                              <a:lumMod val="50000"/>
                            </a:schemeClr>
                          </a:solidFill>
                          <a:effectLst/>
                          <a:latin typeface="+mj-ea"/>
                          <a:ea typeface="+mj-ea"/>
                        </a:rPr>
                        <a:t>&gt;</a:t>
                      </a:r>
                      <a:r>
                        <a:rPr lang="en-US" altLang="zh-CN" sz="1400" baseline="0" dirty="0">
                          <a:solidFill>
                            <a:schemeClr val="bg1">
                              <a:lumMod val="50000"/>
                            </a:schemeClr>
                          </a:solidFill>
                          <a:effectLst/>
                          <a:latin typeface="+mj-ea"/>
                          <a:ea typeface="+mj-ea"/>
                        </a:rPr>
                        <a:t> </a:t>
                      </a:r>
                      <a:r>
                        <a:rPr lang="zh-CN" altLang="en-US" sz="1400" baseline="0" dirty="0">
                          <a:solidFill>
                            <a:schemeClr val="bg1">
                              <a:lumMod val="50000"/>
                            </a:schemeClr>
                          </a:solidFill>
                          <a:effectLst/>
                          <a:latin typeface="+mj-ea"/>
                          <a:ea typeface="+mj-ea"/>
                        </a:rPr>
                        <a:t>构建一组字典集合，其中 </a:t>
                      </a:r>
                      <a:r>
                        <a:rPr lang="en-US" altLang="zh-CN" sz="1400" baseline="0" dirty="0" err="1">
                          <a:solidFill>
                            <a:schemeClr val="bg1">
                              <a:lumMod val="50000"/>
                            </a:schemeClr>
                          </a:solidFill>
                          <a:effectLst/>
                          <a:latin typeface="+mj-ea"/>
                          <a:ea typeface="+mj-ea"/>
                        </a:rPr>
                        <a:t>Tkey</a:t>
                      </a:r>
                      <a:r>
                        <a:rPr lang="en-US" altLang="zh-CN" sz="1400" baseline="0" dirty="0">
                          <a:solidFill>
                            <a:schemeClr val="bg1">
                              <a:lumMod val="50000"/>
                            </a:schemeClr>
                          </a:solidFill>
                          <a:effectLst/>
                          <a:latin typeface="+mj-ea"/>
                          <a:ea typeface="+mj-ea"/>
                        </a:rPr>
                        <a:t> </a:t>
                      </a:r>
                      <a:r>
                        <a:rPr lang="zh-CN" altLang="en-US" sz="1400" baseline="0" dirty="0">
                          <a:solidFill>
                            <a:schemeClr val="bg1">
                              <a:lumMod val="50000"/>
                            </a:schemeClr>
                          </a:solidFill>
                          <a:effectLst/>
                          <a:latin typeface="+mj-ea"/>
                          <a:ea typeface="+mj-ea"/>
                        </a:rPr>
                        <a:t>对应学号，</a:t>
                      </a:r>
                      <a:r>
                        <a:rPr lang="en-US" altLang="zh-CN" sz="1400" baseline="0" dirty="0">
                          <a:solidFill>
                            <a:schemeClr val="bg1">
                              <a:lumMod val="50000"/>
                            </a:schemeClr>
                          </a:solidFill>
                          <a:effectLst/>
                          <a:latin typeface="+mj-ea"/>
                          <a:ea typeface="+mj-ea"/>
                        </a:rPr>
                        <a:t>TValue </a:t>
                      </a:r>
                      <a:r>
                        <a:rPr lang="zh-CN" altLang="en-US" sz="1400" baseline="0" dirty="0">
                          <a:solidFill>
                            <a:schemeClr val="bg1">
                              <a:lumMod val="50000"/>
                            </a:schemeClr>
                          </a:solidFill>
                          <a:effectLst/>
                          <a:latin typeface="+mj-ea"/>
                          <a:ea typeface="+mj-ea"/>
                        </a:rPr>
                        <a:t>对应学生对象。</a:t>
                      </a:r>
                      <a:endParaRPr lang="en-US" altLang="zh-CN" sz="1400" baseline="0" dirty="0">
                        <a:solidFill>
                          <a:schemeClr val="bg1">
                            <a:lumMod val="50000"/>
                          </a:schemeClr>
                        </a:solidFill>
                        <a:effectLst/>
                        <a:latin typeface="+mj-ea"/>
                        <a:ea typeface="+mj-ea"/>
                      </a:endParaRPr>
                    </a:p>
                    <a:p>
                      <a:pPr marL="342900" indent="-342900">
                        <a:lnSpc>
                          <a:spcPct val="150000"/>
                        </a:lnSpc>
                        <a:buAutoNum type="arabicPeriod"/>
                      </a:pPr>
                      <a:r>
                        <a:rPr lang="zh-CN" altLang="en-US" sz="1400" baseline="0" dirty="0">
                          <a:solidFill>
                            <a:schemeClr val="bg1">
                              <a:lumMod val="50000"/>
                            </a:schemeClr>
                          </a:solidFill>
                          <a:effectLst/>
                          <a:latin typeface="+mj-ea"/>
                          <a:ea typeface="+mj-ea"/>
                        </a:rPr>
                        <a:t>在控制台实现相应的 </a:t>
                      </a:r>
                      <a:r>
                        <a:rPr lang="en-US" altLang="zh-CN" sz="1400" baseline="0" dirty="0">
                          <a:solidFill>
                            <a:schemeClr val="bg1">
                              <a:lumMod val="50000"/>
                            </a:schemeClr>
                          </a:solidFill>
                          <a:effectLst/>
                          <a:latin typeface="+mj-ea"/>
                          <a:ea typeface="+mj-ea"/>
                        </a:rPr>
                        <a:t>CURD </a:t>
                      </a:r>
                      <a:r>
                        <a:rPr lang="zh-CN" altLang="en-US" sz="1400" baseline="0" dirty="0">
                          <a:solidFill>
                            <a:schemeClr val="bg1">
                              <a:lumMod val="50000"/>
                            </a:schemeClr>
                          </a:solidFill>
                          <a:effectLst/>
                          <a:latin typeface="+mj-ea"/>
                          <a:ea typeface="+mj-ea"/>
                        </a:rPr>
                        <a:t>方法的 </a:t>
                      </a:r>
                      <a:r>
                        <a:rPr lang="en-US" altLang="zh-CN" sz="1400" baseline="0" dirty="0">
                          <a:solidFill>
                            <a:schemeClr val="bg1">
                              <a:lumMod val="50000"/>
                            </a:schemeClr>
                          </a:solidFill>
                          <a:effectLst/>
                          <a:latin typeface="+mj-ea"/>
                          <a:ea typeface="+mj-ea"/>
                        </a:rPr>
                        <a:t>UI </a:t>
                      </a:r>
                      <a:r>
                        <a:rPr lang="zh-CN" altLang="en-US" sz="1400" baseline="0" dirty="0">
                          <a:solidFill>
                            <a:schemeClr val="bg1">
                              <a:lumMod val="50000"/>
                            </a:schemeClr>
                          </a:solidFill>
                          <a:effectLst/>
                          <a:latin typeface="+mj-ea"/>
                          <a:ea typeface="+mj-ea"/>
                        </a:rPr>
                        <a:t>处理；</a:t>
                      </a:r>
                      <a:endParaRPr lang="en-US" altLang="zh-CN" sz="1400" baseline="0" dirty="0">
                        <a:solidFill>
                          <a:schemeClr val="bg1">
                            <a:lumMod val="50000"/>
                          </a:schemeClr>
                        </a:solidFill>
                        <a:effectLst/>
                        <a:latin typeface="+mj-ea"/>
                        <a:ea typeface="+mj-ea"/>
                      </a:endParaRPr>
                    </a:p>
                    <a:p>
                      <a:pPr marL="342900" indent="-342900">
                        <a:lnSpc>
                          <a:spcPct val="150000"/>
                        </a:lnSpc>
                        <a:buAutoNum type="arabicPeriod"/>
                      </a:pPr>
                      <a:r>
                        <a:rPr lang="zh-CN" altLang="en-US" sz="1400" dirty="0">
                          <a:solidFill>
                            <a:schemeClr val="bg1">
                              <a:lumMod val="50000"/>
                            </a:schemeClr>
                          </a:solidFill>
                          <a:effectLst/>
                          <a:latin typeface="+mj-ea"/>
                          <a:ea typeface="+mj-ea"/>
                        </a:rPr>
                        <a:t>简要说明这个字典类可以有哪些用途？</a:t>
                      </a:r>
                    </a:p>
                  </a:txBody>
                  <a:tcPr/>
                </a:tc>
                <a:tc>
                  <a:txBody>
                    <a:bodyPr/>
                    <a:lstStyle/>
                    <a:p>
                      <a:pPr>
                        <a:lnSpc>
                          <a:spcPct val="150000"/>
                        </a:lnSpc>
                      </a:pPr>
                      <a:r>
                        <a:rPr lang="zh-CN" altLang="en-US" sz="1400" dirty="0">
                          <a:solidFill>
                            <a:schemeClr val="bg1">
                              <a:lumMod val="50000"/>
                            </a:schemeClr>
                          </a:solidFill>
                          <a:effectLst/>
                          <a:latin typeface="+mj-ea"/>
                          <a:ea typeface="+mj-ea"/>
                        </a:rPr>
                        <a:t>无</a:t>
                      </a:r>
                    </a:p>
                  </a:txBody>
                  <a:tcPr/>
                </a:tc>
                <a:tc>
                  <a:txBody>
                    <a:bodyPr/>
                    <a:lstStyle/>
                    <a:p>
                      <a:pPr>
                        <a:lnSpc>
                          <a:spcPct val="150000"/>
                        </a:lnSpc>
                      </a:pPr>
                      <a:r>
                        <a:rPr lang="zh-CN" altLang="en-US" sz="1400" dirty="0">
                          <a:solidFill>
                            <a:schemeClr val="bg1">
                              <a:lumMod val="50000"/>
                            </a:schemeClr>
                          </a:solidFill>
                          <a:effectLst/>
                          <a:latin typeface="+mj-ea"/>
                          <a:ea typeface="+mj-ea"/>
                        </a:rPr>
                        <a:t>代码截图发电子邮件给教师</a:t>
                      </a:r>
                    </a:p>
                  </a:txBody>
                  <a:tcPr/>
                </a:tc>
                <a:extLst>
                  <a:ext uri="{0D108BD9-81ED-4DB2-BD59-A6C34878D82A}">
                    <a16:rowId xmlns:a16="http://schemas.microsoft.com/office/drawing/2014/main" val="2769823176"/>
                  </a:ext>
                </a:extLst>
              </a:tr>
            </a:tbl>
          </a:graphicData>
        </a:graphic>
      </p:graphicFrame>
    </p:spTree>
    <p:extLst>
      <p:ext uri="{BB962C8B-B14F-4D97-AF65-F5344CB8AC3E}">
        <p14:creationId xmlns:p14="http://schemas.microsoft.com/office/powerpoint/2010/main" val="39821602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3.1.8. </a:t>
            </a:r>
            <a:r>
              <a:rPr lang="zh-CN" altLang="en-US" dirty="0"/>
              <a:t>哈希表</a:t>
            </a:r>
          </a:p>
        </p:txBody>
      </p:sp>
      <p:sp>
        <p:nvSpPr>
          <p:cNvPr id="3" name="矩形 2"/>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以 </a:t>
            </a:r>
            <a:r>
              <a:rPr lang="zh-CN" altLang="en-US" sz="1600" b="1" dirty="0">
                <a:solidFill>
                  <a:srgbClr val="FFFF99"/>
                </a:solidFill>
                <a:latin typeface="+mj-ea"/>
                <a:ea typeface="+mj-ea"/>
              </a:rPr>
              <a:t>键</a:t>
            </a:r>
            <a:r>
              <a:rPr lang="en-US" altLang="zh-CN" sz="1600" b="1" dirty="0">
                <a:solidFill>
                  <a:srgbClr val="FFFF99"/>
                </a:solidFill>
                <a:latin typeface="+mj-ea"/>
                <a:ea typeface="+mj-ea"/>
              </a:rPr>
              <a:t>/</a:t>
            </a:r>
            <a:r>
              <a:rPr lang="zh-CN" altLang="en-US" sz="1600" b="1" dirty="0">
                <a:solidFill>
                  <a:srgbClr val="FFFF99"/>
                </a:solidFill>
                <a:latin typeface="+mj-ea"/>
                <a:ea typeface="+mj-ea"/>
              </a:rPr>
              <a:t>值</a:t>
            </a:r>
            <a:r>
              <a:rPr lang="zh-CN" altLang="en-US" sz="1600" dirty="0">
                <a:solidFill>
                  <a:schemeClr val="tx1"/>
                </a:solidFill>
                <a:latin typeface="+mj-ea"/>
                <a:ea typeface="+mj-ea"/>
              </a:rPr>
              <a:t> 配偶的形式来表示一个集合，集合中每一个业务对象放在 </a:t>
            </a:r>
            <a:r>
              <a:rPr lang="zh-CN" altLang="en-US" sz="1600" b="1" dirty="0">
                <a:solidFill>
                  <a:srgbClr val="FFFF99"/>
                </a:solidFill>
                <a:latin typeface="+mj-ea"/>
                <a:ea typeface="+mj-ea"/>
              </a:rPr>
              <a:t>值</a:t>
            </a:r>
            <a:r>
              <a:rPr lang="zh-CN" altLang="en-US" sz="1600" dirty="0">
                <a:solidFill>
                  <a:schemeClr val="tx1"/>
                </a:solidFill>
                <a:latin typeface="+mj-ea"/>
                <a:ea typeface="+mj-ea"/>
              </a:rPr>
              <a:t>，每一个值对应的索引放在 </a:t>
            </a:r>
            <a:r>
              <a:rPr lang="zh-CN" altLang="en-US" sz="1600" b="1" dirty="0">
                <a:solidFill>
                  <a:srgbClr val="FFFF99"/>
                </a:solidFill>
                <a:latin typeface="+mj-ea"/>
                <a:ea typeface="+mj-ea"/>
              </a:rPr>
              <a:t>键</a:t>
            </a:r>
            <a:r>
              <a:rPr lang="zh-CN" altLang="en-US" sz="1600" dirty="0">
                <a:solidFill>
                  <a:schemeClr val="tx1"/>
                </a:solidFill>
                <a:latin typeface="+mj-ea"/>
                <a:ea typeface="+mj-ea"/>
              </a:rPr>
              <a:t>（缺省可以看成对象的哈希码）</a:t>
            </a:r>
          </a:p>
        </p:txBody>
      </p:sp>
      <p:pic>
        <p:nvPicPr>
          <p:cNvPr id="4" name="图片 3"/>
          <p:cNvPicPr>
            <a:picLocks noChangeAspect="1"/>
          </p:cNvPicPr>
          <p:nvPr/>
        </p:nvPicPr>
        <p:blipFill>
          <a:blip r:embed="rId2"/>
          <a:stretch>
            <a:fillRect/>
          </a:stretch>
        </p:blipFill>
        <p:spPr>
          <a:xfrm>
            <a:off x="1083924" y="961279"/>
            <a:ext cx="5070884" cy="5674956"/>
          </a:xfrm>
          <a:prstGeom prst="rect">
            <a:avLst/>
          </a:prstGeom>
        </p:spPr>
      </p:pic>
      <p:pic>
        <p:nvPicPr>
          <p:cNvPr id="5" name="图片 4"/>
          <p:cNvPicPr>
            <a:picLocks noChangeAspect="1"/>
          </p:cNvPicPr>
          <p:nvPr/>
        </p:nvPicPr>
        <p:blipFill>
          <a:blip r:embed="rId3"/>
          <a:stretch>
            <a:fillRect/>
          </a:stretch>
        </p:blipFill>
        <p:spPr>
          <a:xfrm>
            <a:off x="6598046" y="961278"/>
            <a:ext cx="3585796" cy="5674957"/>
          </a:xfrm>
          <a:prstGeom prst="rect">
            <a:avLst/>
          </a:prstGeom>
        </p:spPr>
      </p:pic>
    </p:spTree>
    <p:extLst>
      <p:ext uri="{BB962C8B-B14F-4D97-AF65-F5344CB8AC3E}">
        <p14:creationId xmlns:p14="http://schemas.microsoft.com/office/powerpoint/2010/main" val="5952933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95DF4-8200-4955-A59D-4224DA29692B}"/>
              </a:ext>
            </a:extLst>
          </p:cNvPr>
          <p:cNvSpPr>
            <a:spLocks noGrp="1"/>
          </p:cNvSpPr>
          <p:nvPr>
            <p:ph type="title"/>
          </p:nvPr>
        </p:nvSpPr>
        <p:spPr/>
        <p:txBody>
          <a:bodyPr/>
          <a:lstStyle/>
          <a:p>
            <a:r>
              <a:rPr lang="zh-CN" altLang="en-US" dirty="0"/>
              <a:t>课程资源说明：成为 </a:t>
            </a:r>
            <a:r>
              <a:rPr lang="en-US" altLang="zh-CN" dirty="0"/>
              <a:t>GitHub </a:t>
            </a:r>
            <a:r>
              <a:rPr lang="zh-CN" altLang="en-US" dirty="0"/>
              <a:t>会员</a:t>
            </a:r>
          </a:p>
        </p:txBody>
      </p:sp>
      <p:sp>
        <p:nvSpPr>
          <p:cNvPr id="3" name="矩形 2">
            <a:extLst>
              <a:ext uri="{FF2B5EF4-FFF2-40B4-BE49-F238E27FC236}">
                <a16:creationId xmlns:a16="http://schemas.microsoft.com/office/drawing/2014/main" id="{86AF2C2C-1892-4F4C-BD65-0DC0978F9977}"/>
              </a:ext>
            </a:extLst>
          </p:cNvPr>
          <p:cNvSpPr/>
          <p:nvPr/>
        </p:nvSpPr>
        <p:spPr>
          <a:xfrm>
            <a:off x="1168940" y="1199748"/>
            <a:ext cx="9854119" cy="4270400"/>
          </a:xfrm>
          <a:prstGeom prst="rect">
            <a:avLst/>
          </a:prstGeom>
        </p:spPr>
        <p:txBody>
          <a:bodyPr wrap="square">
            <a:spAutoFit/>
          </a:bodyPr>
          <a:lstStyle/>
          <a:p>
            <a:pPr>
              <a:lnSpc>
                <a:spcPct val="150000"/>
              </a:lnSpc>
              <a:buNone/>
            </a:pPr>
            <a:r>
              <a:rPr lang="en-US" altLang="zh-CN" sz="2400" dirty="0">
                <a:latin typeface="+mj-ea"/>
                <a:ea typeface="+mj-ea"/>
              </a:rPr>
              <a:t>GitHub.com</a:t>
            </a:r>
          </a:p>
          <a:p>
            <a:pPr marL="342900" indent="-342900">
              <a:lnSpc>
                <a:spcPct val="150000"/>
              </a:lnSpc>
              <a:buAutoNum type="arabicPeriod"/>
            </a:pPr>
            <a:r>
              <a:rPr lang="zh-CN" altLang="en-US" sz="2400" dirty="0">
                <a:latin typeface="+mj-ea"/>
                <a:ea typeface="+mj-ea"/>
              </a:rPr>
              <a:t>注册成为 </a:t>
            </a:r>
            <a:r>
              <a:rPr lang="en-US" altLang="zh-CN" sz="2400" dirty="0" err="1">
                <a:latin typeface="+mj-ea"/>
                <a:ea typeface="+mj-ea"/>
              </a:rPr>
              <a:t>github</a:t>
            </a:r>
            <a:r>
              <a:rPr lang="en-US" altLang="zh-CN" sz="2400" dirty="0">
                <a:latin typeface="+mj-ea"/>
                <a:ea typeface="+mj-ea"/>
              </a:rPr>
              <a:t> </a:t>
            </a:r>
            <a:r>
              <a:rPr lang="zh-CN" altLang="en-US" sz="2400" dirty="0">
                <a:latin typeface="+mj-ea"/>
                <a:ea typeface="+mj-ea"/>
              </a:rPr>
              <a:t>会员</a:t>
            </a:r>
            <a:endParaRPr lang="en-US" altLang="zh-CN" sz="2400" dirty="0">
              <a:latin typeface="+mj-ea"/>
              <a:ea typeface="+mj-ea"/>
            </a:endParaRPr>
          </a:p>
          <a:p>
            <a:pPr marL="342900" indent="-342900">
              <a:lnSpc>
                <a:spcPct val="150000"/>
              </a:lnSpc>
              <a:buAutoNum type="arabicPeriod"/>
            </a:pPr>
            <a:r>
              <a:rPr lang="zh-CN" altLang="en-US" sz="2400" dirty="0">
                <a:latin typeface="+mj-ea"/>
                <a:ea typeface="+mj-ea"/>
              </a:rPr>
              <a:t>在 </a:t>
            </a:r>
            <a:r>
              <a:rPr lang="en-US" altLang="zh-CN" sz="2400" dirty="0" err="1">
                <a:latin typeface="+mj-ea"/>
                <a:ea typeface="+mj-ea"/>
              </a:rPr>
              <a:t>github</a:t>
            </a:r>
            <a:r>
              <a:rPr lang="en-US" altLang="zh-CN" sz="2400" dirty="0">
                <a:latin typeface="+mj-ea"/>
                <a:ea typeface="+mj-ea"/>
              </a:rPr>
              <a:t> </a:t>
            </a:r>
            <a:r>
              <a:rPr lang="zh-CN" altLang="en-US" sz="2400" dirty="0">
                <a:latin typeface="+mj-ea"/>
                <a:ea typeface="+mj-ea"/>
              </a:rPr>
              <a:t>上创建仓储 </a:t>
            </a:r>
            <a:r>
              <a:rPr lang="en-US" altLang="zh-CN" sz="2400" dirty="0">
                <a:latin typeface="+mj-ea"/>
                <a:ea typeface="+mj-ea"/>
              </a:rPr>
              <a:t>Repository</a:t>
            </a:r>
          </a:p>
          <a:p>
            <a:pPr marL="342900" indent="-342900">
              <a:lnSpc>
                <a:spcPct val="150000"/>
              </a:lnSpc>
              <a:buAutoNum type="arabicPeriod"/>
            </a:pPr>
            <a:r>
              <a:rPr lang="zh-CN" altLang="en-US" sz="2400" dirty="0">
                <a:latin typeface="+mj-ea"/>
                <a:ea typeface="+mj-ea"/>
              </a:rPr>
              <a:t>使用 </a:t>
            </a:r>
            <a:r>
              <a:rPr lang="en-US" altLang="zh-CN" sz="2400" dirty="0" err="1">
                <a:latin typeface="+mj-ea"/>
                <a:ea typeface="+mj-ea"/>
              </a:rPr>
              <a:t>Github</a:t>
            </a:r>
            <a:r>
              <a:rPr lang="en-US" altLang="zh-CN" sz="2400" dirty="0">
                <a:latin typeface="+mj-ea"/>
                <a:ea typeface="+mj-ea"/>
              </a:rPr>
              <a:t> Desktop </a:t>
            </a:r>
            <a:r>
              <a:rPr lang="zh-CN" altLang="en-US" sz="2400" dirty="0">
                <a:latin typeface="+mj-ea"/>
                <a:ea typeface="+mj-ea"/>
              </a:rPr>
              <a:t>客户端连接到自己的 </a:t>
            </a:r>
            <a:r>
              <a:rPr lang="en-US" altLang="zh-CN" sz="2400" dirty="0">
                <a:latin typeface="+mj-ea"/>
                <a:ea typeface="+mj-ea"/>
              </a:rPr>
              <a:t>Repository</a:t>
            </a:r>
          </a:p>
          <a:p>
            <a:pPr marL="342900" indent="-342900">
              <a:lnSpc>
                <a:spcPct val="150000"/>
              </a:lnSpc>
              <a:buAutoNum type="arabicPeriod"/>
            </a:pPr>
            <a:r>
              <a:rPr lang="zh-CN" altLang="en-US" sz="2400" dirty="0">
                <a:latin typeface="+mj-ea"/>
                <a:ea typeface="+mj-ea"/>
              </a:rPr>
              <a:t>使用 </a:t>
            </a:r>
            <a:r>
              <a:rPr lang="en-US" altLang="zh-CN" sz="2400" dirty="0" err="1">
                <a:latin typeface="+mj-ea"/>
                <a:ea typeface="+mj-ea"/>
              </a:rPr>
              <a:t>Visusal</a:t>
            </a:r>
            <a:r>
              <a:rPr lang="en-US" altLang="zh-CN" sz="2400" dirty="0">
                <a:latin typeface="+mj-ea"/>
                <a:ea typeface="+mj-ea"/>
              </a:rPr>
              <a:t> Studio </a:t>
            </a:r>
            <a:r>
              <a:rPr lang="zh-CN" altLang="en-US" sz="2400" dirty="0">
                <a:latin typeface="+mj-ea"/>
                <a:ea typeface="+mj-ea"/>
              </a:rPr>
              <a:t>或者 </a:t>
            </a:r>
            <a:r>
              <a:rPr lang="en-US" altLang="zh-CN" sz="2400" dirty="0">
                <a:latin typeface="+mj-ea"/>
                <a:ea typeface="+mj-ea"/>
              </a:rPr>
              <a:t>Visual Code </a:t>
            </a:r>
            <a:r>
              <a:rPr lang="zh-CN" altLang="en-US" sz="2400" dirty="0">
                <a:latin typeface="+mj-ea"/>
                <a:ea typeface="+mj-ea"/>
              </a:rPr>
              <a:t>连接到自己的 </a:t>
            </a:r>
            <a:r>
              <a:rPr lang="en-US" altLang="zh-CN" sz="2400" dirty="0" err="1">
                <a:latin typeface="+mj-ea"/>
                <a:ea typeface="+mj-ea"/>
              </a:rPr>
              <a:t>github</a:t>
            </a:r>
            <a:r>
              <a:rPr lang="en-US" altLang="zh-CN" sz="2400" dirty="0">
                <a:latin typeface="+mj-ea"/>
                <a:ea typeface="+mj-ea"/>
              </a:rPr>
              <a:t> </a:t>
            </a:r>
            <a:r>
              <a:rPr lang="zh-CN" altLang="en-US" sz="2400" dirty="0">
                <a:latin typeface="+mj-ea"/>
                <a:ea typeface="+mj-ea"/>
              </a:rPr>
              <a:t>仓储</a:t>
            </a:r>
            <a:endParaRPr lang="en-US" altLang="zh-CN" sz="2400" dirty="0">
              <a:latin typeface="+mj-ea"/>
              <a:ea typeface="+mj-ea"/>
            </a:endParaRPr>
          </a:p>
          <a:p>
            <a:pPr marL="342900" indent="-342900">
              <a:lnSpc>
                <a:spcPct val="150000"/>
              </a:lnSpc>
              <a:buAutoNum type="arabicPeriod"/>
            </a:pPr>
            <a:r>
              <a:rPr lang="zh-CN" altLang="en-US" sz="2400" dirty="0">
                <a:latin typeface="+mj-ea"/>
                <a:ea typeface="+mj-ea"/>
              </a:rPr>
              <a:t>作业仓储名称：</a:t>
            </a:r>
            <a:r>
              <a:rPr lang="en-US" altLang="zh-CN" sz="2400" dirty="0" err="1">
                <a:latin typeface="+mj-ea"/>
                <a:ea typeface="+mj-ea"/>
              </a:rPr>
              <a:t>DataStructuresAndAlgorithm</a:t>
            </a:r>
            <a:r>
              <a:rPr lang="zh-CN" altLang="en-US" sz="2400" dirty="0">
                <a:latin typeface="+mj-ea"/>
                <a:ea typeface="+mj-ea"/>
              </a:rPr>
              <a:t>，在其中创建一个空白的同名解决方案，以便后续添加内容。</a:t>
            </a: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929E3160-FB18-4DC1-B1C3-F9D4B2AD3301}"/>
                  </a:ext>
                </a:extLst>
              </p14:cNvPr>
              <p14:cNvContentPartPr/>
              <p14:nvPr/>
            </p14:nvContentPartPr>
            <p14:xfrm>
              <a:off x="971640" y="3009960"/>
              <a:ext cx="9915840" cy="2857680"/>
            </p14:xfrm>
          </p:contentPart>
        </mc:Choice>
        <mc:Fallback xmlns="">
          <p:pic>
            <p:nvPicPr>
              <p:cNvPr id="4" name="墨迹 3">
                <a:extLst>
                  <a:ext uri="{FF2B5EF4-FFF2-40B4-BE49-F238E27FC236}">
                    <a16:creationId xmlns:a16="http://schemas.microsoft.com/office/drawing/2014/main" id="{929E3160-FB18-4DC1-B1C3-F9D4B2AD3301}"/>
                  </a:ext>
                </a:extLst>
              </p:cNvPr>
              <p:cNvPicPr/>
              <p:nvPr/>
            </p:nvPicPr>
            <p:blipFill>
              <a:blip r:embed="rId3"/>
              <a:stretch>
                <a:fillRect/>
              </a:stretch>
            </p:blipFill>
            <p:spPr>
              <a:xfrm>
                <a:off x="962280" y="3000600"/>
                <a:ext cx="9934560" cy="2876400"/>
              </a:xfrm>
              <a:prstGeom prst="rect">
                <a:avLst/>
              </a:prstGeom>
            </p:spPr>
          </p:pic>
        </mc:Fallback>
      </mc:AlternateContent>
    </p:spTree>
    <p:extLst>
      <p:ext uri="{BB962C8B-B14F-4D97-AF65-F5344CB8AC3E}">
        <p14:creationId xmlns:p14="http://schemas.microsoft.com/office/powerpoint/2010/main" val="21392254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3.1.8. </a:t>
            </a:r>
            <a:r>
              <a:rPr lang="zh-CN" altLang="en-US" dirty="0"/>
              <a:t>哈希表（续）</a:t>
            </a:r>
          </a:p>
        </p:txBody>
      </p:sp>
      <p:sp>
        <p:nvSpPr>
          <p:cNvPr id="3" name="矩形 2"/>
          <p:cNvSpPr/>
          <p:nvPr/>
        </p:nvSpPr>
        <p:spPr>
          <a:xfrm>
            <a:off x="0" y="537497"/>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以 </a:t>
            </a:r>
            <a:r>
              <a:rPr lang="zh-CN" altLang="en-US" sz="1600" b="1" dirty="0">
                <a:solidFill>
                  <a:srgbClr val="FFFF99"/>
                </a:solidFill>
                <a:latin typeface="+mj-ea"/>
                <a:ea typeface="+mj-ea"/>
              </a:rPr>
              <a:t>键</a:t>
            </a:r>
            <a:r>
              <a:rPr lang="en-US" altLang="zh-CN" sz="1600" b="1" dirty="0">
                <a:solidFill>
                  <a:srgbClr val="FFFF99"/>
                </a:solidFill>
                <a:latin typeface="+mj-ea"/>
                <a:ea typeface="+mj-ea"/>
              </a:rPr>
              <a:t>/</a:t>
            </a:r>
            <a:r>
              <a:rPr lang="zh-CN" altLang="en-US" sz="1600" b="1" dirty="0">
                <a:solidFill>
                  <a:srgbClr val="FFFF99"/>
                </a:solidFill>
                <a:latin typeface="+mj-ea"/>
                <a:ea typeface="+mj-ea"/>
              </a:rPr>
              <a:t>值</a:t>
            </a:r>
            <a:r>
              <a:rPr lang="zh-CN" altLang="en-US" sz="1600" dirty="0">
                <a:solidFill>
                  <a:schemeClr val="tx1"/>
                </a:solidFill>
                <a:latin typeface="+mj-ea"/>
                <a:ea typeface="+mj-ea"/>
              </a:rPr>
              <a:t> 配偶的形式来表示一个集合，集合中每一个业务对象放在 </a:t>
            </a:r>
            <a:r>
              <a:rPr lang="zh-CN" altLang="en-US" sz="1600" b="1" dirty="0">
                <a:solidFill>
                  <a:srgbClr val="FFFF99"/>
                </a:solidFill>
                <a:latin typeface="+mj-ea"/>
                <a:ea typeface="+mj-ea"/>
              </a:rPr>
              <a:t>值</a:t>
            </a:r>
            <a:r>
              <a:rPr lang="zh-CN" altLang="en-US" sz="1600" dirty="0">
                <a:solidFill>
                  <a:schemeClr val="tx1"/>
                </a:solidFill>
                <a:latin typeface="+mj-ea"/>
                <a:ea typeface="+mj-ea"/>
              </a:rPr>
              <a:t>，每一个值对应的索引放在 </a:t>
            </a:r>
            <a:r>
              <a:rPr lang="zh-CN" altLang="en-US" sz="1600" b="1" dirty="0">
                <a:solidFill>
                  <a:srgbClr val="FFFF99"/>
                </a:solidFill>
                <a:latin typeface="+mj-ea"/>
                <a:ea typeface="+mj-ea"/>
              </a:rPr>
              <a:t>键</a:t>
            </a:r>
            <a:r>
              <a:rPr lang="zh-CN" altLang="en-US" sz="1600" dirty="0">
                <a:solidFill>
                  <a:schemeClr val="tx1"/>
                </a:solidFill>
                <a:latin typeface="+mj-ea"/>
                <a:ea typeface="+mj-ea"/>
              </a:rPr>
              <a:t>（缺省可以看成对象的哈希码）</a:t>
            </a:r>
          </a:p>
        </p:txBody>
      </p:sp>
      <p:pic>
        <p:nvPicPr>
          <p:cNvPr id="5" name="图片 4"/>
          <p:cNvPicPr>
            <a:picLocks noChangeAspect="1"/>
          </p:cNvPicPr>
          <p:nvPr/>
        </p:nvPicPr>
        <p:blipFill>
          <a:blip r:embed="rId2"/>
          <a:stretch>
            <a:fillRect/>
          </a:stretch>
        </p:blipFill>
        <p:spPr>
          <a:xfrm>
            <a:off x="990766" y="921927"/>
            <a:ext cx="4731226" cy="5720316"/>
          </a:xfrm>
          <a:prstGeom prst="rect">
            <a:avLst/>
          </a:prstGeom>
        </p:spPr>
      </p:pic>
      <p:pic>
        <p:nvPicPr>
          <p:cNvPr id="6" name="图片 5"/>
          <p:cNvPicPr>
            <a:picLocks noChangeAspect="1"/>
          </p:cNvPicPr>
          <p:nvPr/>
        </p:nvPicPr>
        <p:blipFill>
          <a:blip r:embed="rId3"/>
          <a:stretch>
            <a:fillRect/>
          </a:stretch>
        </p:blipFill>
        <p:spPr>
          <a:xfrm>
            <a:off x="6024413" y="921927"/>
            <a:ext cx="3614457" cy="5720316"/>
          </a:xfrm>
          <a:prstGeom prst="rect">
            <a:avLst/>
          </a:prstGeom>
        </p:spPr>
      </p:pic>
    </p:spTree>
    <p:extLst>
      <p:ext uri="{BB962C8B-B14F-4D97-AF65-F5344CB8AC3E}">
        <p14:creationId xmlns:p14="http://schemas.microsoft.com/office/powerpoint/2010/main" val="31166228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3.1.8.1. </a:t>
            </a:r>
            <a:r>
              <a:rPr lang="zh-CN" altLang="en-US" dirty="0"/>
              <a:t>字典和哈希表</a:t>
            </a:r>
          </a:p>
        </p:txBody>
      </p:sp>
      <p:sp>
        <p:nvSpPr>
          <p:cNvPr id="3" name="矩形 2"/>
          <p:cNvSpPr/>
          <p:nvPr/>
        </p:nvSpPr>
        <p:spPr>
          <a:xfrm>
            <a:off x="1232898" y="818224"/>
            <a:ext cx="7762126" cy="929806"/>
          </a:xfrm>
          <a:prstGeom prst="rect">
            <a:avLst/>
          </a:prstGeom>
        </p:spPr>
        <p:txBody>
          <a:bodyPr wrap="square">
            <a:spAutoFit/>
          </a:bodyPr>
          <a:lstStyle/>
          <a:p>
            <a:pPr>
              <a:lnSpc>
                <a:spcPct val="150000"/>
              </a:lnSpc>
              <a:buNone/>
            </a:pPr>
            <a:r>
              <a:rPr lang="zh-CN" altLang="en-US" dirty="0">
                <a:latin typeface="+mj-ea"/>
                <a:ea typeface="+mj-ea"/>
              </a:rPr>
              <a:t>对一堆相同类型的对象做索引的时候，</a:t>
            </a:r>
            <a:r>
              <a:rPr lang="en-US" altLang="zh-CN" dirty="0">
                <a:latin typeface="+mj-ea"/>
                <a:ea typeface="+mj-ea"/>
              </a:rPr>
              <a:t>Dictionary</a:t>
            </a:r>
            <a:r>
              <a:rPr lang="zh-CN" altLang="en-US" dirty="0">
                <a:latin typeface="+mj-ea"/>
                <a:ea typeface="+mj-ea"/>
              </a:rPr>
              <a:t>是个方案</a:t>
            </a:r>
          </a:p>
          <a:p>
            <a:pPr>
              <a:lnSpc>
                <a:spcPct val="150000"/>
              </a:lnSpc>
              <a:buNone/>
            </a:pPr>
            <a:r>
              <a:rPr lang="zh-CN" altLang="en-US" dirty="0">
                <a:latin typeface="+mj-ea"/>
                <a:ea typeface="+mj-ea"/>
              </a:rPr>
              <a:t>对一堆不同类型的对象做索引的时候，</a:t>
            </a:r>
            <a:r>
              <a:rPr lang="en-US" altLang="zh-CN" dirty="0" err="1">
                <a:latin typeface="+mj-ea"/>
                <a:ea typeface="+mj-ea"/>
              </a:rPr>
              <a:t>HashTable</a:t>
            </a:r>
            <a:r>
              <a:rPr lang="zh-CN" altLang="en-US" dirty="0">
                <a:latin typeface="+mj-ea"/>
                <a:ea typeface="+mj-ea"/>
              </a:rPr>
              <a:t>是个方案</a:t>
            </a:r>
          </a:p>
        </p:txBody>
      </p:sp>
    </p:spTree>
    <p:extLst>
      <p:ext uri="{BB962C8B-B14F-4D97-AF65-F5344CB8AC3E}">
        <p14:creationId xmlns:p14="http://schemas.microsoft.com/office/powerpoint/2010/main" val="16878035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3.2. </a:t>
            </a:r>
            <a:r>
              <a:rPr lang="zh-CN" altLang="en-US" dirty="0"/>
              <a:t>顺序表</a:t>
            </a:r>
          </a:p>
        </p:txBody>
      </p:sp>
      <p:sp>
        <p:nvSpPr>
          <p:cNvPr id="3" name="矩形 2"/>
          <p:cNvSpPr/>
          <p:nvPr/>
        </p:nvSpPr>
        <p:spPr>
          <a:xfrm>
            <a:off x="0" y="479670"/>
            <a:ext cx="12192000" cy="338554"/>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在计算机内存中以数组的形式保存的线性表，是指使用一组地址连续的存储单元依次存储数据元素的线性结构。</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36" y="1062739"/>
            <a:ext cx="10142163" cy="1444794"/>
          </a:xfrm>
          <a:prstGeom prst="rect">
            <a:avLst/>
          </a:prstGeom>
        </p:spPr>
      </p:pic>
      <p:sp>
        <p:nvSpPr>
          <p:cNvPr id="5" name="矩形 4"/>
          <p:cNvSpPr/>
          <p:nvPr/>
        </p:nvSpPr>
        <p:spPr>
          <a:xfrm>
            <a:off x="780835" y="2776830"/>
            <a:ext cx="10875195" cy="1394228"/>
          </a:xfrm>
          <a:prstGeom prst="rect">
            <a:avLst/>
          </a:prstGeom>
        </p:spPr>
        <p:txBody>
          <a:bodyPr wrap="square">
            <a:spAutoFit/>
          </a:bodyPr>
          <a:lstStyle/>
          <a:p>
            <a:pPr>
              <a:lnSpc>
                <a:spcPct val="150000"/>
              </a:lnSpc>
              <a:buNone/>
            </a:pPr>
            <a:r>
              <a:rPr lang="zh-CN" altLang="en-US" dirty="0">
                <a:latin typeface="+mj-ea"/>
                <a:ea typeface="+mj-ea"/>
              </a:rPr>
              <a:t>可以直接用</a:t>
            </a:r>
            <a:r>
              <a:rPr lang="en-US" altLang="zh-CN" dirty="0">
                <a:latin typeface="+mj-ea"/>
                <a:ea typeface="+mj-ea"/>
              </a:rPr>
              <a:t>List&lt;T&gt; </a:t>
            </a:r>
            <a:r>
              <a:rPr lang="zh-CN" altLang="en-US" dirty="0">
                <a:latin typeface="+mj-ea"/>
                <a:ea typeface="+mj-ea"/>
              </a:rPr>
              <a:t>实现，但 </a:t>
            </a:r>
            <a:r>
              <a:rPr lang="en-US" altLang="zh-CN" dirty="0">
                <a:latin typeface="+mj-ea"/>
                <a:ea typeface="+mj-ea"/>
              </a:rPr>
              <a:t>List&lt;T&gt; </a:t>
            </a:r>
            <a:r>
              <a:rPr lang="zh-CN" altLang="en-US" dirty="0">
                <a:latin typeface="+mj-ea"/>
                <a:ea typeface="+mj-ea"/>
              </a:rPr>
              <a:t>没有限定大小；</a:t>
            </a:r>
            <a:endParaRPr lang="en-US" altLang="zh-CN" dirty="0">
              <a:latin typeface="+mj-ea"/>
              <a:ea typeface="+mj-ea"/>
            </a:endParaRPr>
          </a:p>
          <a:p>
            <a:pPr>
              <a:lnSpc>
                <a:spcPct val="150000"/>
              </a:lnSpc>
              <a:buNone/>
            </a:pPr>
            <a:r>
              <a:rPr lang="zh-CN" altLang="en-US" dirty="0">
                <a:latin typeface="+mj-ea"/>
                <a:ea typeface="+mj-ea"/>
              </a:rPr>
              <a:t>自己定义一个 </a:t>
            </a:r>
            <a:r>
              <a:rPr lang="en-US" altLang="zh-CN" dirty="0" err="1">
                <a:latin typeface="+mj-ea"/>
                <a:ea typeface="+mj-ea"/>
              </a:rPr>
              <a:t>SequenceList</a:t>
            </a:r>
            <a:r>
              <a:rPr lang="zh-CN" altLang="en-US" dirty="0">
                <a:latin typeface="+mj-ea"/>
                <a:ea typeface="+mj-ea"/>
              </a:rPr>
              <a:t>；（参考：</a:t>
            </a:r>
            <a:r>
              <a:rPr lang="en-US" altLang="zh-CN" dirty="0">
                <a:latin typeface="+mj-ea"/>
                <a:ea typeface="+mj-ea"/>
              </a:rPr>
              <a:t>http://www.cnblogs.com/walkingp/archive/2010/04/26/1720839.html</a:t>
            </a:r>
            <a:r>
              <a:rPr lang="zh-CN" altLang="en-US" dirty="0">
                <a:latin typeface="+mj-ea"/>
                <a:ea typeface="+mj-ea"/>
              </a:rPr>
              <a:t>）</a:t>
            </a:r>
          </a:p>
        </p:txBody>
      </p:sp>
    </p:spTree>
    <p:extLst>
      <p:ext uri="{BB962C8B-B14F-4D97-AF65-F5344CB8AC3E}">
        <p14:creationId xmlns:p14="http://schemas.microsoft.com/office/powerpoint/2010/main" val="16624564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3.3. </a:t>
            </a:r>
            <a:r>
              <a:rPr lang="zh-CN" altLang="en-US" dirty="0"/>
              <a:t>链表：</a:t>
            </a:r>
            <a:r>
              <a:rPr lang="en-US" altLang="zh-CN" dirty="0" err="1"/>
              <a:t>LinkedList</a:t>
            </a:r>
            <a:r>
              <a:rPr lang="en-US" altLang="zh-CN" dirty="0"/>
              <a:t>&lt;T&gt;</a:t>
            </a:r>
            <a:r>
              <a:rPr lang="zh-CN" altLang="en-US" dirty="0"/>
              <a:t>  </a:t>
            </a:r>
          </a:p>
        </p:txBody>
      </p:sp>
      <p:sp>
        <p:nvSpPr>
          <p:cNvPr id="3" name="矩形 2"/>
          <p:cNvSpPr/>
          <p:nvPr/>
        </p:nvSpPr>
        <p:spPr>
          <a:xfrm>
            <a:off x="0" y="479670"/>
            <a:ext cx="12192000" cy="929485"/>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一种物理存储单元上非连续、非顺序的存储结构，数据元素的逻辑顺序是通过链表中的指针链接次序实现的。</a:t>
            </a:r>
            <a:endParaRPr lang="en-US" altLang="zh-CN" sz="1600" dirty="0">
              <a:solidFill>
                <a:schemeClr val="tx1"/>
              </a:solidFill>
              <a:latin typeface="+mj-ea"/>
              <a:ea typeface="+mj-ea"/>
            </a:endParaRPr>
          </a:p>
          <a:p>
            <a:pPr marL="285750" indent="-285750"/>
            <a:r>
              <a:rPr lang="zh-CN" altLang="en-US" sz="1600" dirty="0">
                <a:solidFill>
                  <a:schemeClr val="tx1"/>
                </a:solidFill>
                <a:latin typeface="+mj-ea"/>
                <a:ea typeface="+mj-ea"/>
              </a:rPr>
              <a:t>链表由一系列结点（链表中每一个元素称为结点）组成，结点可以在运行时动态生成。</a:t>
            </a:r>
            <a:endParaRPr lang="en-US" altLang="zh-CN" sz="1600" dirty="0">
              <a:solidFill>
                <a:schemeClr val="tx1"/>
              </a:solidFill>
              <a:latin typeface="+mj-ea"/>
              <a:ea typeface="+mj-ea"/>
            </a:endParaRPr>
          </a:p>
          <a:p>
            <a:pPr marL="285750" indent="-285750"/>
            <a:r>
              <a:rPr lang="zh-CN" altLang="en-US" sz="1600" dirty="0">
                <a:solidFill>
                  <a:schemeClr val="tx1"/>
                </a:solidFill>
                <a:latin typeface="+mj-ea"/>
                <a:ea typeface="+mj-ea"/>
              </a:rPr>
              <a:t>每个结点包括两个部分：一个是存储数据元素的数据域，另一个是存储下一个结点地址的指针域。</a:t>
            </a:r>
          </a:p>
        </p:txBody>
      </p:sp>
      <p:grpSp>
        <p:nvGrpSpPr>
          <p:cNvPr id="7" name="组合 6">
            <a:extLst>
              <a:ext uri="{FF2B5EF4-FFF2-40B4-BE49-F238E27FC236}">
                <a16:creationId xmlns:a16="http://schemas.microsoft.com/office/drawing/2014/main" id="{2301D272-1E03-4A25-A2EA-6D58F8E45394}"/>
              </a:ext>
            </a:extLst>
          </p:cNvPr>
          <p:cNvGrpSpPr/>
          <p:nvPr/>
        </p:nvGrpSpPr>
        <p:grpSpPr>
          <a:xfrm>
            <a:off x="111520" y="3190262"/>
            <a:ext cx="11968960" cy="768559"/>
            <a:chOff x="175816" y="682139"/>
            <a:chExt cx="11968960" cy="768559"/>
          </a:xfrm>
        </p:grpSpPr>
        <p:sp>
          <p:nvSpPr>
            <p:cNvPr id="8" name="矩形 7">
              <a:extLst>
                <a:ext uri="{FF2B5EF4-FFF2-40B4-BE49-F238E27FC236}">
                  <a16:creationId xmlns:a16="http://schemas.microsoft.com/office/drawing/2014/main" id="{1715A1F0-1A3D-4775-94F2-B126955912E6}"/>
                </a:ext>
              </a:extLst>
            </p:cNvPr>
            <p:cNvSpPr/>
            <p:nvPr/>
          </p:nvSpPr>
          <p:spPr>
            <a:xfrm>
              <a:off x="175816" y="682139"/>
              <a:ext cx="11968960" cy="768559"/>
            </a:xfrm>
            <a:prstGeom prst="rect">
              <a:avLst/>
            </a:prstGeom>
            <a:solidFill>
              <a:schemeClr val="tx1">
                <a:lumMod val="95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0E4763F-4D5C-4484-B336-6246018D0296}"/>
                </a:ext>
              </a:extLst>
            </p:cNvPr>
            <p:cNvSpPr txBox="1"/>
            <p:nvPr/>
          </p:nvSpPr>
          <p:spPr>
            <a:xfrm>
              <a:off x="524993" y="851881"/>
              <a:ext cx="1107996"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线性表</a:t>
              </a:r>
            </a:p>
          </p:txBody>
        </p:sp>
        <p:grpSp>
          <p:nvGrpSpPr>
            <p:cNvPr id="10" name="组合 9">
              <a:extLst>
                <a:ext uri="{FF2B5EF4-FFF2-40B4-BE49-F238E27FC236}">
                  <a16:creationId xmlns:a16="http://schemas.microsoft.com/office/drawing/2014/main" id="{30BC1FEC-215F-492E-BD32-E5B20D111D4D}"/>
                </a:ext>
              </a:extLst>
            </p:cNvPr>
            <p:cNvGrpSpPr/>
            <p:nvPr/>
          </p:nvGrpSpPr>
          <p:grpSpPr>
            <a:xfrm>
              <a:off x="1940765" y="842683"/>
              <a:ext cx="1254346" cy="480060"/>
              <a:chOff x="1940765" y="842683"/>
              <a:chExt cx="1254346" cy="480060"/>
            </a:xfrm>
          </p:grpSpPr>
          <p:sp>
            <p:nvSpPr>
              <p:cNvPr id="32" name="矩形 31">
                <a:extLst>
                  <a:ext uri="{FF2B5EF4-FFF2-40B4-BE49-F238E27FC236}">
                    <a16:creationId xmlns:a16="http://schemas.microsoft.com/office/drawing/2014/main" id="{2711FBD0-59CE-4219-BF33-47C3D39988C9}"/>
                  </a:ext>
                </a:extLst>
              </p:cNvPr>
              <p:cNvSpPr/>
              <p:nvPr/>
            </p:nvSpPr>
            <p:spPr>
              <a:xfrm>
                <a:off x="2578269" y="842683"/>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421A707F-50B6-463C-A9A6-84D3CEA432C1}"/>
                  </a:ext>
                </a:extLst>
              </p:cNvPr>
              <p:cNvSpPr/>
              <p:nvPr/>
            </p:nvSpPr>
            <p:spPr>
              <a:xfrm>
                <a:off x="1940765" y="84268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1000" dirty="0">
                  <a:solidFill>
                    <a:schemeClr val="accent3">
                      <a:lumMod val="50000"/>
                    </a:schemeClr>
                  </a:solidFill>
                  <a:latin typeface="+mj-ea"/>
                  <a:ea typeface="+mj-ea"/>
                </a:endParaRPr>
              </a:p>
            </p:txBody>
          </p:sp>
        </p:grpSp>
        <p:grpSp>
          <p:nvGrpSpPr>
            <p:cNvPr id="11" name="组合 10">
              <a:extLst>
                <a:ext uri="{FF2B5EF4-FFF2-40B4-BE49-F238E27FC236}">
                  <a16:creationId xmlns:a16="http://schemas.microsoft.com/office/drawing/2014/main" id="{F45D7CD2-4826-4F5A-B085-4E07E1969E34}"/>
                </a:ext>
              </a:extLst>
            </p:cNvPr>
            <p:cNvGrpSpPr/>
            <p:nvPr/>
          </p:nvGrpSpPr>
          <p:grpSpPr>
            <a:xfrm>
              <a:off x="3548478" y="844419"/>
              <a:ext cx="1254346" cy="480060"/>
              <a:chOff x="3567796" y="851881"/>
              <a:chExt cx="1254346" cy="480060"/>
            </a:xfrm>
          </p:grpSpPr>
          <p:sp>
            <p:nvSpPr>
              <p:cNvPr id="30" name="矩形 29">
                <a:extLst>
                  <a:ext uri="{FF2B5EF4-FFF2-40B4-BE49-F238E27FC236}">
                    <a16:creationId xmlns:a16="http://schemas.microsoft.com/office/drawing/2014/main" id="{ACB0C3AE-2CE7-478E-A859-46AF017CCC37}"/>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91A50166-878F-4F5D-AFD1-02F7E805DD01}"/>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grpSp>
        <p:grpSp>
          <p:nvGrpSpPr>
            <p:cNvPr id="12" name="组合 11">
              <a:extLst>
                <a:ext uri="{FF2B5EF4-FFF2-40B4-BE49-F238E27FC236}">
                  <a16:creationId xmlns:a16="http://schemas.microsoft.com/office/drawing/2014/main" id="{7FF93716-5320-42CE-B441-DF2595424506}"/>
                </a:ext>
              </a:extLst>
            </p:cNvPr>
            <p:cNvGrpSpPr/>
            <p:nvPr/>
          </p:nvGrpSpPr>
          <p:grpSpPr>
            <a:xfrm>
              <a:off x="5156191" y="851881"/>
              <a:ext cx="1254346" cy="480060"/>
              <a:chOff x="3567796" y="851881"/>
              <a:chExt cx="1254346" cy="480060"/>
            </a:xfrm>
          </p:grpSpPr>
          <p:sp>
            <p:nvSpPr>
              <p:cNvPr id="28" name="矩形 27">
                <a:extLst>
                  <a:ext uri="{FF2B5EF4-FFF2-40B4-BE49-F238E27FC236}">
                    <a16:creationId xmlns:a16="http://schemas.microsoft.com/office/drawing/2014/main" id="{1A1A1859-914B-4D33-81D4-18E32FC0764E}"/>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E3C8B17E-A66C-4A85-AD66-B4762B332243}"/>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grpSp>
        <p:grpSp>
          <p:nvGrpSpPr>
            <p:cNvPr id="13" name="组合 12">
              <a:extLst>
                <a:ext uri="{FF2B5EF4-FFF2-40B4-BE49-F238E27FC236}">
                  <a16:creationId xmlns:a16="http://schemas.microsoft.com/office/drawing/2014/main" id="{B8683467-ABE8-4334-B46A-535A352B5F0A}"/>
                </a:ext>
              </a:extLst>
            </p:cNvPr>
            <p:cNvGrpSpPr/>
            <p:nvPr/>
          </p:nvGrpSpPr>
          <p:grpSpPr>
            <a:xfrm>
              <a:off x="6762005" y="833486"/>
              <a:ext cx="1254346" cy="480060"/>
              <a:chOff x="3567796" y="851881"/>
              <a:chExt cx="1254346" cy="480060"/>
            </a:xfrm>
          </p:grpSpPr>
          <p:sp>
            <p:nvSpPr>
              <p:cNvPr id="26" name="矩形 25">
                <a:extLst>
                  <a:ext uri="{FF2B5EF4-FFF2-40B4-BE49-F238E27FC236}">
                    <a16:creationId xmlns:a16="http://schemas.microsoft.com/office/drawing/2014/main" id="{E431C3B0-15D2-45BD-81AB-8436561647BF}"/>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DE79C666-B919-453C-823C-0864A45CB4E2}"/>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grpSp>
        <p:grpSp>
          <p:nvGrpSpPr>
            <p:cNvPr id="14" name="组合 13">
              <a:extLst>
                <a:ext uri="{FF2B5EF4-FFF2-40B4-BE49-F238E27FC236}">
                  <a16:creationId xmlns:a16="http://schemas.microsoft.com/office/drawing/2014/main" id="{33602294-3582-4161-8A71-2EA2C390EFC3}"/>
                </a:ext>
              </a:extLst>
            </p:cNvPr>
            <p:cNvGrpSpPr/>
            <p:nvPr/>
          </p:nvGrpSpPr>
          <p:grpSpPr>
            <a:xfrm>
              <a:off x="8916822" y="833486"/>
              <a:ext cx="1254346" cy="480060"/>
              <a:chOff x="3567796" y="851881"/>
              <a:chExt cx="1254346" cy="480060"/>
            </a:xfrm>
          </p:grpSpPr>
          <p:sp>
            <p:nvSpPr>
              <p:cNvPr id="24" name="矩形 23">
                <a:extLst>
                  <a:ext uri="{FF2B5EF4-FFF2-40B4-BE49-F238E27FC236}">
                    <a16:creationId xmlns:a16="http://schemas.microsoft.com/office/drawing/2014/main" id="{E8B73DCF-F97D-4C3C-8CC2-4BD39CF7DE04}"/>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AE8AA74-97E1-4690-96BB-0FE1512F5F0B}"/>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grpSp>
        <p:grpSp>
          <p:nvGrpSpPr>
            <p:cNvPr id="15" name="组合 14">
              <a:extLst>
                <a:ext uri="{FF2B5EF4-FFF2-40B4-BE49-F238E27FC236}">
                  <a16:creationId xmlns:a16="http://schemas.microsoft.com/office/drawing/2014/main" id="{AEBDFAD3-DC39-4E47-A7BC-62C6CEDC657F}"/>
                </a:ext>
              </a:extLst>
            </p:cNvPr>
            <p:cNvGrpSpPr/>
            <p:nvPr/>
          </p:nvGrpSpPr>
          <p:grpSpPr>
            <a:xfrm>
              <a:off x="10528570" y="833486"/>
              <a:ext cx="1254346" cy="480060"/>
              <a:chOff x="3567796" y="851881"/>
              <a:chExt cx="1254346" cy="480060"/>
            </a:xfrm>
          </p:grpSpPr>
          <p:sp>
            <p:nvSpPr>
              <p:cNvPr id="22" name="矩形 21">
                <a:extLst>
                  <a:ext uri="{FF2B5EF4-FFF2-40B4-BE49-F238E27FC236}">
                    <a16:creationId xmlns:a16="http://schemas.microsoft.com/office/drawing/2014/main" id="{CD02D5C9-C0EF-4F19-9432-63783DB35926}"/>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000" dirty="0">
                    <a:solidFill>
                      <a:schemeClr val="accent3">
                        <a:lumMod val="50000"/>
                      </a:schemeClr>
                    </a:solidFill>
                    <a:latin typeface="+mj-ea"/>
                    <a:ea typeface="+mj-ea"/>
                  </a:rPr>
                  <a:t>null</a:t>
                </a:r>
                <a:endParaRPr lang="zh-CN" altLang="en-US" sz="1000" dirty="0">
                  <a:solidFill>
                    <a:schemeClr val="accent3">
                      <a:lumMod val="50000"/>
                    </a:schemeClr>
                  </a:solidFill>
                  <a:latin typeface="+mj-ea"/>
                  <a:ea typeface="+mj-ea"/>
                </a:endParaRPr>
              </a:p>
            </p:txBody>
          </p:sp>
          <p:sp>
            <p:nvSpPr>
              <p:cNvPr id="23" name="矩形 22">
                <a:extLst>
                  <a:ext uri="{FF2B5EF4-FFF2-40B4-BE49-F238E27FC236}">
                    <a16:creationId xmlns:a16="http://schemas.microsoft.com/office/drawing/2014/main" id="{04080CCE-E95B-4F1D-963D-238B8A18F22E}"/>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grpSp>
        <p:cxnSp>
          <p:nvCxnSpPr>
            <p:cNvPr id="16" name="直接箭头连接符 15">
              <a:extLst>
                <a:ext uri="{FF2B5EF4-FFF2-40B4-BE49-F238E27FC236}">
                  <a16:creationId xmlns:a16="http://schemas.microsoft.com/office/drawing/2014/main" id="{20A48EB6-10CE-4580-B091-9E2086231CDD}"/>
                </a:ext>
              </a:extLst>
            </p:cNvPr>
            <p:cNvCxnSpPr>
              <a:cxnSpLocks/>
              <a:endCxn id="31" idx="1"/>
            </p:cNvCxnSpPr>
            <p:nvPr/>
          </p:nvCxnSpPr>
          <p:spPr>
            <a:xfrm>
              <a:off x="2886690" y="1082713"/>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3BC41C7B-34F6-4A47-AB73-551312511BFA}"/>
                </a:ext>
              </a:extLst>
            </p:cNvPr>
            <p:cNvCxnSpPr>
              <a:cxnSpLocks/>
            </p:cNvCxnSpPr>
            <p:nvPr/>
          </p:nvCxnSpPr>
          <p:spPr>
            <a:xfrm>
              <a:off x="4491305"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C06C971-7420-42B7-9546-4CA2B4387D9F}"/>
                </a:ext>
              </a:extLst>
            </p:cNvPr>
            <p:cNvCxnSpPr>
              <a:cxnSpLocks/>
            </p:cNvCxnSpPr>
            <p:nvPr/>
          </p:nvCxnSpPr>
          <p:spPr>
            <a:xfrm>
              <a:off x="6072387"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090E120-BC6C-4F30-B809-275C5AEC963B}"/>
                </a:ext>
              </a:extLst>
            </p:cNvPr>
            <p:cNvCxnSpPr>
              <a:cxnSpLocks/>
            </p:cNvCxnSpPr>
            <p:nvPr/>
          </p:nvCxnSpPr>
          <p:spPr>
            <a:xfrm>
              <a:off x="8571562" y="1090175"/>
              <a:ext cx="345260" cy="0"/>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E03838A-40D9-46EE-8725-E2DBFF0C41A0}"/>
                </a:ext>
              </a:extLst>
            </p:cNvPr>
            <p:cNvCxnSpPr>
              <a:cxnSpLocks/>
            </p:cNvCxnSpPr>
            <p:nvPr/>
          </p:nvCxnSpPr>
          <p:spPr>
            <a:xfrm>
              <a:off x="9840274"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9BBD399-14EB-4926-AE8C-1204F3F3F27F}"/>
                </a:ext>
              </a:extLst>
            </p:cNvPr>
            <p:cNvCxnSpPr>
              <a:cxnSpLocks/>
            </p:cNvCxnSpPr>
            <p:nvPr/>
          </p:nvCxnSpPr>
          <p:spPr>
            <a:xfrm>
              <a:off x="8090208" y="1090175"/>
              <a:ext cx="425959"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6B1829F0-FF96-4E83-BC37-D7D1E2288D43}"/>
              </a:ext>
            </a:extLst>
          </p:cNvPr>
          <p:cNvSpPr/>
          <p:nvPr/>
        </p:nvSpPr>
        <p:spPr>
          <a:xfrm>
            <a:off x="460697" y="2622181"/>
            <a:ext cx="12228587" cy="276999"/>
          </a:xfrm>
          <a:prstGeom prst="rect">
            <a:avLst/>
          </a:prstGeom>
        </p:spPr>
        <p:txBody>
          <a:bodyPr wrap="square">
            <a:spAutoFit/>
          </a:bodyPr>
          <a:lstStyle/>
          <a:p>
            <a:pPr>
              <a:buNone/>
            </a:pPr>
            <a:r>
              <a:rPr lang="en-US" altLang="zh-CN" sz="1200" dirty="0"/>
              <a:t>https://docs.microsoft.com/zh-cn/dotnet/api/system.collections.generic.linkedlist-1?redirectedfrom=MSDN&amp;view=netframework-4.7.2</a:t>
            </a:r>
            <a:endParaRPr lang="zh-CN" altLang="en-US" sz="1200" dirty="0"/>
          </a:p>
        </p:txBody>
      </p:sp>
    </p:spTree>
    <p:extLst>
      <p:ext uri="{BB962C8B-B14F-4D97-AF65-F5344CB8AC3E}">
        <p14:creationId xmlns:p14="http://schemas.microsoft.com/office/powerpoint/2010/main" val="15277532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3.3. </a:t>
            </a:r>
            <a:r>
              <a:rPr lang="zh-CN" altLang="en-US" dirty="0"/>
              <a:t>链表：</a:t>
            </a:r>
            <a:r>
              <a:rPr lang="en-US" altLang="zh-CN" dirty="0" err="1"/>
              <a:t>LinkedList</a:t>
            </a:r>
            <a:r>
              <a:rPr lang="en-US" altLang="zh-CN" dirty="0"/>
              <a:t>&lt;T&gt;</a:t>
            </a:r>
            <a:r>
              <a:rPr lang="zh-CN" altLang="en-US" dirty="0"/>
              <a:t> （续）</a:t>
            </a:r>
          </a:p>
        </p:txBody>
      </p:sp>
      <p:pic>
        <p:nvPicPr>
          <p:cNvPr id="3" name="图片 2"/>
          <p:cNvPicPr>
            <a:picLocks noChangeAspect="1"/>
          </p:cNvPicPr>
          <p:nvPr/>
        </p:nvPicPr>
        <p:blipFill>
          <a:blip r:embed="rId2"/>
          <a:stretch>
            <a:fillRect/>
          </a:stretch>
        </p:blipFill>
        <p:spPr>
          <a:xfrm>
            <a:off x="806521" y="532717"/>
            <a:ext cx="5381374" cy="6281059"/>
          </a:xfrm>
          <a:prstGeom prst="rect">
            <a:avLst/>
          </a:prstGeom>
        </p:spPr>
      </p:pic>
      <p:pic>
        <p:nvPicPr>
          <p:cNvPr id="4" name="图片 3"/>
          <p:cNvPicPr>
            <a:picLocks noChangeAspect="1"/>
          </p:cNvPicPr>
          <p:nvPr/>
        </p:nvPicPr>
        <p:blipFill>
          <a:blip r:embed="rId3"/>
          <a:stretch>
            <a:fillRect/>
          </a:stretch>
        </p:blipFill>
        <p:spPr>
          <a:xfrm>
            <a:off x="6415505" y="532717"/>
            <a:ext cx="4034972" cy="6281059"/>
          </a:xfrm>
          <a:prstGeom prst="rect">
            <a:avLst/>
          </a:prstGeom>
        </p:spPr>
      </p:pic>
    </p:spTree>
    <p:extLst>
      <p:ext uri="{BB962C8B-B14F-4D97-AF65-F5344CB8AC3E}">
        <p14:creationId xmlns:p14="http://schemas.microsoft.com/office/powerpoint/2010/main" val="135179795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3.3. </a:t>
            </a:r>
            <a:r>
              <a:rPr lang="zh-CN" altLang="en-US" dirty="0"/>
              <a:t>链表：</a:t>
            </a:r>
            <a:r>
              <a:rPr lang="en-US" altLang="zh-CN" dirty="0" err="1"/>
              <a:t>LinkedList</a:t>
            </a:r>
            <a:r>
              <a:rPr lang="en-US" altLang="zh-CN" dirty="0"/>
              <a:t>&lt;T&gt;</a:t>
            </a:r>
            <a:r>
              <a:rPr lang="zh-CN" altLang="en-US" dirty="0"/>
              <a:t> （续）</a:t>
            </a:r>
          </a:p>
        </p:txBody>
      </p:sp>
      <p:pic>
        <p:nvPicPr>
          <p:cNvPr id="3" name="图片 2"/>
          <p:cNvPicPr>
            <a:picLocks noChangeAspect="1"/>
          </p:cNvPicPr>
          <p:nvPr/>
        </p:nvPicPr>
        <p:blipFill>
          <a:blip r:embed="rId2"/>
          <a:stretch>
            <a:fillRect/>
          </a:stretch>
        </p:blipFill>
        <p:spPr>
          <a:xfrm>
            <a:off x="693506" y="586183"/>
            <a:ext cx="6179341" cy="6199898"/>
          </a:xfrm>
          <a:prstGeom prst="rect">
            <a:avLst/>
          </a:prstGeom>
        </p:spPr>
      </p:pic>
      <p:pic>
        <p:nvPicPr>
          <p:cNvPr id="4" name="图片 3"/>
          <p:cNvPicPr>
            <a:picLocks noChangeAspect="1"/>
          </p:cNvPicPr>
          <p:nvPr/>
        </p:nvPicPr>
        <p:blipFill>
          <a:blip r:embed="rId3"/>
          <a:stretch>
            <a:fillRect/>
          </a:stretch>
        </p:blipFill>
        <p:spPr>
          <a:xfrm>
            <a:off x="7133051" y="586183"/>
            <a:ext cx="3988724" cy="6209066"/>
          </a:xfrm>
          <a:prstGeom prst="rect">
            <a:avLst/>
          </a:prstGeom>
        </p:spPr>
      </p:pic>
    </p:spTree>
    <p:extLst>
      <p:ext uri="{BB962C8B-B14F-4D97-AF65-F5344CB8AC3E}">
        <p14:creationId xmlns:p14="http://schemas.microsoft.com/office/powerpoint/2010/main" val="34541872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3.4. </a:t>
            </a:r>
            <a:r>
              <a:rPr lang="zh-CN" altLang="en-US" dirty="0"/>
              <a:t>栈：</a:t>
            </a:r>
            <a:r>
              <a:rPr lang="en-US" altLang="zh-CN" dirty="0"/>
              <a:t>Stack&lt;T&gt;</a:t>
            </a:r>
            <a:endParaRPr lang="zh-CN" altLang="en-US" dirty="0"/>
          </a:p>
        </p:txBody>
      </p:sp>
      <p:sp>
        <p:nvSpPr>
          <p:cNvPr id="4" name="矩形 3"/>
          <p:cNvSpPr/>
          <p:nvPr/>
        </p:nvSpPr>
        <p:spPr>
          <a:xfrm>
            <a:off x="0" y="479670"/>
            <a:ext cx="12192000" cy="830997"/>
          </a:xfrm>
          <a:prstGeom prst="rect">
            <a:avLst/>
          </a:prstGeom>
          <a:solidFill>
            <a:srgbClr val="7030A0"/>
          </a:solidFill>
          <a:ln>
            <a:solidFill>
              <a:srgbClr val="7030A0"/>
            </a:solidFill>
          </a:ln>
        </p:spPr>
        <p:txBody>
          <a:bodyPr wrap="square">
            <a:spAutoFit/>
          </a:bodyPr>
          <a:lstStyle/>
          <a:p>
            <a:pPr>
              <a:buNone/>
            </a:pPr>
            <a:r>
              <a:rPr lang="zh-CN" altLang="en-US" sz="1600" dirty="0">
                <a:solidFill>
                  <a:schemeClr val="tx1"/>
                </a:solidFill>
                <a:latin typeface="+mj-ea"/>
                <a:ea typeface="+mj-ea"/>
              </a:rPr>
              <a:t>一种运算受限的线性表。其限制是仅允许在表的一端进行插入和删除运算。这一端被称为栈顶，相对地，把另一端称为栈底。向一个栈插入新元素又称作进栈、入栈或压栈，它是把新元素放到栈顶元素的上面，使之成为新的栈顶元素；从一个栈删除元素又称作出栈或退栈，它是把栈顶元素删除掉，使其相邻的元素成为新的栈顶元素。</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r="14017"/>
          <a:stretch/>
        </p:blipFill>
        <p:spPr>
          <a:xfrm>
            <a:off x="633330" y="1821688"/>
            <a:ext cx="6050010" cy="4436819"/>
          </a:xfrm>
          <a:prstGeom prst="rect">
            <a:avLst/>
          </a:prstGeom>
        </p:spPr>
      </p:pic>
      <p:pic>
        <p:nvPicPr>
          <p:cNvPr id="1026" name="Picture 2" descr="栈 的图像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287" y="1821688"/>
            <a:ext cx="4489082" cy="240291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349287" y="5201561"/>
            <a:ext cx="4414029" cy="584775"/>
          </a:xfrm>
          <a:prstGeom prst="rect">
            <a:avLst/>
          </a:prstGeom>
        </p:spPr>
        <p:txBody>
          <a:bodyPr wrap="none">
            <a:spAutoFit/>
          </a:bodyPr>
          <a:lstStyle/>
          <a:p>
            <a:pPr>
              <a:buNone/>
            </a:pPr>
            <a:r>
              <a:rPr lang="en-US" altLang="zh-CN" sz="3200" dirty="0">
                <a:latin typeface="+mj-ea"/>
                <a:ea typeface="+mj-ea"/>
              </a:rPr>
              <a:t>last-in-first-out (LIFO)</a:t>
            </a:r>
            <a:endParaRPr lang="zh-CN" altLang="en-US" sz="3200" dirty="0">
              <a:latin typeface="+mj-ea"/>
              <a:ea typeface="+mj-ea"/>
            </a:endParaRPr>
          </a:p>
        </p:txBody>
      </p:sp>
    </p:spTree>
    <p:extLst>
      <p:ext uri="{BB962C8B-B14F-4D97-AF65-F5344CB8AC3E}">
        <p14:creationId xmlns:p14="http://schemas.microsoft.com/office/powerpoint/2010/main" val="12944794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3.4. </a:t>
            </a:r>
            <a:r>
              <a:rPr lang="zh-CN" altLang="en-US" dirty="0"/>
              <a:t>栈：</a:t>
            </a:r>
            <a:r>
              <a:rPr lang="en-US" altLang="zh-CN" dirty="0"/>
              <a:t>Stack&lt;T&gt;</a:t>
            </a:r>
            <a:r>
              <a:rPr lang="zh-CN" altLang="en-US" dirty="0"/>
              <a:t>（续）</a:t>
            </a:r>
          </a:p>
        </p:txBody>
      </p:sp>
      <p:pic>
        <p:nvPicPr>
          <p:cNvPr id="3" name="图片 2"/>
          <p:cNvPicPr>
            <a:picLocks noChangeAspect="1"/>
          </p:cNvPicPr>
          <p:nvPr/>
        </p:nvPicPr>
        <p:blipFill>
          <a:blip r:embed="rId2"/>
          <a:stretch>
            <a:fillRect/>
          </a:stretch>
        </p:blipFill>
        <p:spPr>
          <a:xfrm>
            <a:off x="1001730" y="563443"/>
            <a:ext cx="5597223" cy="6176403"/>
          </a:xfrm>
          <a:prstGeom prst="rect">
            <a:avLst/>
          </a:prstGeom>
        </p:spPr>
      </p:pic>
      <p:pic>
        <p:nvPicPr>
          <p:cNvPr id="4" name="图片 3"/>
          <p:cNvPicPr>
            <a:picLocks noChangeAspect="1"/>
          </p:cNvPicPr>
          <p:nvPr/>
        </p:nvPicPr>
        <p:blipFill>
          <a:blip r:embed="rId3"/>
          <a:stretch>
            <a:fillRect/>
          </a:stretch>
        </p:blipFill>
        <p:spPr>
          <a:xfrm>
            <a:off x="6945473" y="563443"/>
            <a:ext cx="4032464" cy="6177539"/>
          </a:xfrm>
          <a:prstGeom prst="rect">
            <a:avLst/>
          </a:prstGeom>
        </p:spPr>
      </p:pic>
    </p:spTree>
    <p:extLst>
      <p:ext uri="{BB962C8B-B14F-4D97-AF65-F5344CB8AC3E}">
        <p14:creationId xmlns:p14="http://schemas.microsoft.com/office/powerpoint/2010/main" val="38961284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54328" cy="480060"/>
          </a:xfrm>
        </p:spPr>
        <p:txBody>
          <a:bodyPr/>
          <a:lstStyle/>
          <a:p>
            <a:r>
              <a:rPr lang="en-US" altLang="zh-CN" dirty="0"/>
              <a:t>3.4.1. </a:t>
            </a:r>
            <a:r>
              <a:rPr lang="zh-CN" altLang="en-US" dirty="0"/>
              <a:t>栈的应用：汉诺问题模拟</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35" y="999314"/>
            <a:ext cx="3904374" cy="1803651"/>
          </a:xfrm>
          <a:prstGeom prst="rect">
            <a:avLst/>
          </a:prstGeom>
        </p:spPr>
      </p:pic>
      <p:sp>
        <p:nvSpPr>
          <p:cNvPr id="4" name="矩形 3"/>
          <p:cNvSpPr/>
          <p:nvPr/>
        </p:nvSpPr>
        <p:spPr>
          <a:xfrm>
            <a:off x="4539203" y="888902"/>
            <a:ext cx="4516472" cy="5030993"/>
          </a:xfrm>
          <a:prstGeom prst="rect">
            <a:avLst/>
          </a:prstGeom>
        </p:spPr>
        <p:txBody>
          <a:bodyPr wrap="square">
            <a:spAutoFit/>
          </a:bodyPr>
          <a:lstStyle/>
          <a:p>
            <a:pPr>
              <a:lnSpc>
                <a:spcPct val="150000"/>
              </a:lnSpc>
              <a:buNone/>
            </a:pPr>
            <a:r>
              <a:rPr lang="zh-CN" altLang="en-US" sz="1400" dirty="0">
                <a:latin typeface="+mj-ea"/>
                <a:ea typeface="+mj-ea"/>
              </a:rPr>
              <a:t>在世界中心贝那勒斯（印度北部的佛教圣地）的圣庙里，安放着一块黄铜板，板上插著三根细细的、镶上宝石的细针，细针像菜叶般粗，而高就像成人由手腕到肘关节的</a:t>
            </a:r>
            <a:r>
              <a:rPr lang="zh-CN" altLang="en-US" sz="1400">
                <a:latin typeface="+mj-ea"/>
                <a:ea typeface="+mj-ea"/>
              </a:rPr>
              <a:t>长。当</a:t>
            </a:r>
            <a:r>
              <a:rPr lang="zh-CN" altLang="en-US" sz="1400" dirty="0">
                <a:latin typeface="+mj-ea"/>
                <a:ea typeface="+mj-ea"/>
              </a:rPr>
              <a:t>印度教的主神梵天在创造地球这个世界时，就在其中的一根针上从下到上放了半径由大到小的六十四片圆金片环，这就是有名的「梵塔」或称「汉诺塔」（</a:t>
            </a:r>
            <a:r>
              <a:rPr lang="en-US" altLang="zh-CN" sz="1400" dirty="0">
                <a:latin typeface="+mj-ea"/>
                <a:ea typeface="+mj-ea"/>
              </a:rPr>
              <a:t>Towers of Hanoi</a:t>
            </a:r>
            <a:r>
              <a:rPr lang="zh-CN" altLang="en-US" sz="1400" dirty="0">
                <a:latin typeface="+mj-ea"/>
                <a:ea typeface="+mj-ea"/>
              </a:rPr>
              <a:t>）。</a:t>
            </a:r>
          </a:p>
          <a:p>
            <a:pPr>
              <a:lnSpc>
                <a:spcPct val="150000"/>
              </a:lnSpc>
              <a:buNone/>
            </a:pPr>
            <a:r>
              <a:rPr lang="zh-CN" altLang="en-US" sz="1400" dirty="0">
                <a:latin typeface="+mj-ea"/>
                <a:ea typeface="+mj-ea"/>
              </a:rPr>
              <a:t>天神梵天要这庙的僧侣，</a:t>
            </a:r>
            <a:r>
              <a:rPr lang="zh-CN" altLang="en-US" sz="1400" b="1" dirty="0">
                <a:solidFill>
                  <a:srgbClr val="FF0000"/>
                </a:solidFill>
                <a:latin typeface="+mj-ea"/>
                <a:ea typeface="+mj-ea"/>
              </a:rPr>
              <a:t>把这些金片全部由一根针移到另外一根指定的针上，一次只能移一片，不管在什么情况下，金片环的大小次序不能变更，小金片环永远只能放在大金片环上面。</a:t>
            </a:r>
          </a:p>
          <a:p>
            <a:pPr>
              <a:lnSpc>
                <a:spcPct val="150000"/>
              </a:lnSpc>
              <a:buNone/>
            </a:pPr>
            <a:r>
              <a:rPr lang="zh-CN" altLang="en-US" sz="1400" dirty="0">
                <a:latin typeface="+mj-ea"/>
                <a:ea typeface="+mj-ea"/>
              </a:rPr>
              <a:t>只要有一天这六十四片的金环能从指定的针上完全转移到另外指定的针上，世界末日就来到，芸芸众生、神庙一切都将消灭，万物尽入极乐世界去。</a:t>
            </a:r>
            <a:endParaRPr lang="en-US" altLang="zh-CN" sz="1400" dirty="0">
              <a:latin typeface="+mj-ea"/>
              <a:ea typeface="+mj-ea"/>
            </a:endParaRPr>
          </a:p>
          <a:p>
            <a:pPr>
              <a:lnSpc>
                <a:spcPct val="150000"/>
              </a:lnSpc>
              <a:buNone/>
            </a:pPr>
            <a:r>
              <a:rPr lang="zh-CN" altLang="en-US" sz="1400" b="1" dirty="0">
                <a:solidFill>
                  <a:srgbClr val="7030A0"/>
                </a:solidFill>
                <a:effectLst>
                  <a:outerShdw blurRad="38100" dist="38100" dir="2700000" algn="tl">
                    <a:srgbClr val="000000">
                      <a:alpha val="43137"/>
                    </a:srgbClr>
                  </a:outerShdw>
                </a:effectLst>
                <a:latin typeface="+mj-ea"/>
                <a:ea typeface="+mj-ea"/>
              </a:rPr>
              <a:t>应用 </a:t>
            </a:r>
            <a:r>
              <a:rPr lang="en-US" altLang="zh-CN" sz="1400" b="1" dirty="0">
                <a:solidFill>
                  <a:srgbClr val="7030A0"/>
                </a:solidFill>
                <a:effectLst>
                  <a:outerShdw blurRad="38100" dist="38100" dir="2700000" algn="tl">
                    <a:srgbClr val="000000">
                      <a:alpha val="43137"/>
                    </a:srgbClr>
                  </a:outerShdw>
                </a:effectLst>
                <a:latin typeface="+mj-ea"/>
                <a:ea typeface="+mj-ea"/>
              </a:rPr>
              <a:t>Stack&lt;T&gt; </a:t>
            </a:r>
            <a:r>
              <a:rPr lang="zh-CN" altLang="en-US" sz="1400" b="1" dirty="0">
                <a:solidFill>
                  <a:srgbClr val="7030A0"/>
                </a:solidFill>
                <a:effectLst>
                  <a:outerShdw blurRad="38100" dist="38100" dir="2700000" algn="tl">
                    <a:srgbClr val="000000">
                      <a:alpha val="43137"/>
                    </a:srgbClr>
                  </a:outerShdw>
                </a:effectLst>
                <a:latin typeface="+mj-ea"/>
                <a:ea typeface="+mj-ea"/>
              </a:rPr>
              <a:t>的处理来模拟移动。</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35" y="3016240"/>
            <a:ext cx="3904374" cy="3269909"/>
          </a:xfrm>
          <a:prstGeom prst="rect">
            <a:avLst/>
          </a:prstGeom>
        </p:spPr>
      </p:pic>
      <p:pic>
        <p:nvPicPr>
          <p:cNvPr id="6" name="图片 5">
            <a:extLst>
              <a:ext uri="{FF2B5EF4-FFF2-40B4-BE49-F238E27FC236}">
                <a16:creationId xmlns:a16="http://schemas.microsoft.com/office/drawing/2014/main" id="{7B991176-3661-4C80-BE79-76629BEA0274}"/>
              </a:ext>
            </a:extLst>
          </p:cNvPr>
          <p:cNvPicPr>
            <a:picLocks noChangeAspect="1"/>
          </p:cNvPicPr>
          <p:nvPr/>
        </p:nvPicPr>
        <p:blipFill>
          <a:blip r:embed="rId4"/>
          <a:stretch>
            <a:fillRect/>
          </a:stretch>
        </p:blipFill>
        <p:spPr>
          <a:xfrm>
            <a:off x="9744531" y="1040335"/>
            <a:ext cx="1814878" cy="5493214"/>
          </a:xfrm>
          <a:prstGeom prst="rect">
            <a:avLst/>
          </a:prstGeom>
        </p:spPr>
      </p:pic>
    </p:spTree>
    <p:extLst>
      <p:ext uri="{BB962C8B-B14F-4D97-AF65-F5344CB8AC3E}">
        <p14:creationId xmlns:p14="http://schemas.microsoft.com/office/powerpoint/2010/main" val="14645566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02856-A610-49D0-9EFD-3C8A70AD9A9E}"/>
              </a:ext>
            </a:extLst>
          </p:cNvPr>
          <p:cNvSpPr>
            <a:spLocks noGrp="1"/>
          </p:cNvSpPr>
          <p:nvPr>
            <p:ph type="title"/>
          </p:nvPr>
        </p:nvSpPr>
        <p:spPr/>
        <p:txBody>
          <a:bodyPr/>
          <a:lstStyle/>
          <a:p>
            <a:r>
              <a:rPr lang="en-US" altLang="zh-CN" dirty="0"/>
              <a:t>3.4.1. </a:t>
            </a:r>
            <a:r>
              <a:rPr lang="zh-CN" altLang="en-US" dirty="0"/>
              <a:t>栈的应用：汉诺塔问题模拟（续）</a:t>
            </a:r>
          </a:p>
        </p:txBody>
      </p:sp>
      <p:pic>
        <p:nvPicPr>
          <p:cNvPr id="3" name="图片 2">
            <a:extLst>
              <a:ext uri="{FF2B5EF4-FFF2-40B4-BE49-F238E27FC236}">
                <a16:creationId xmlns:a16="http://schemas.microsoft.com/office/drawing/2014/main" id="{D33FCDB4-FE03-433B-96CC-88FFC88B9961}"/>
              </a:ext>
            </a:extLst>
          </p:cNvPr>
          <p:cNvPicPr>
            <a:picLocks noChangeAspect="1"/>
          </p:cNvPicPr>
          <p:nvPr/>
        </p:nvPicPr>
        <p:blipFill rotWithShape="1">
          <a:blip r:embed="rId2"/>
          <a:srcRect l="8075"/>
          <a:stretch/>
        </p:blipFill>
        <p:spPr>
          <a:xfrm>
            <a:off x="208016" y="738051"/>
            <a:ext cx="5803007" cy="5665918"/>
          </a:xfrm>
          <a:prstGeom prst="rect">
            <a:avLst/>
          </a:prstGeom>
        </p:spPr>
      </p:pic>
      <p:pic>
        <p:nvPicPr>
          <p:cNvPr id="4" name="图片 3">
            <a:extLst>
              <a:ext uri="{FF2B5EF4-FFF2-40B4-BE49-F238E27FC236}">
                <a16:creationId xmlns:a16="http://schemas.microsoft.com/office/drawing/2014/main" id="{77CFC703-02DC-4D92-885D-EAE80CAFA700}"/>
              </a:ext>
            </a:extLst>
          </p:cNvPr>
          <p:cNvPicPr>
            <a:picLocks noChangeAspect="1"/>
          </p:cNvPicPr>
          <p:nvPr/>
        </p:nvPicPr>
        <p:blipFill rotWithShape="1">
          <a:blip r:embed="rId3"/>
          <a:srcRect r="5769"/>
          <a:stretch/>
        </p:blipFill>
        <p:spPr>
          <a:xfrm>
            <a:off x="6096000" y="738051"/>
            <a:ext cx="5887984" cy="5653129"/>
          </a:xfrm>
          <a:prstGeom prst="rect">
            <a:avLst/>
          </a:prstGeom>
        </p:spPr>
      </p:pic>
    </p:spTree>
    <p:extLst>
      <p:ext uri="{BB962C8B-B14F-4D97-AF65-F5344CB8AC3E}">
        <p14:creationId xmlns:p14="http://schemas.microsoft.com/office/powerpoint/2010/main" val="27084146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1. </a:t>
            </a:r>
            <a:r>
              <a:rPr lang="zh-CN" altLang="en-US" dirty="0"/>
              <a:t>概论</a:t>
            </a:r>
            <a:r>
              <a:rPr lang="en-US" altLang="zh-CN" dirty="0"/>
              <a:t>.</a:t>
            </a:r>
            <a:r>
              <a:rPr lang="zh-CN" altLang="en-US" dirty="0"/>
              <a:t>数据和数据结构</a:t>
            </a:r>
          </a:p>
        </p:txBody>
      </p:sp>
      <p:grpSp>
        <p:nvGrpSpPr>
          <p:cNvPr id="14" name="组合 13">
            <a:extLst>
              <a:ext uri="{FF2B5EF4-FFF2-40B4-BE49-F238E27FC236}">
                <a16:creationId xmlns:a16="http://schemas.microsoft.com/office/drawing/2014/main" id="{E7243744-9D99-49B6-922B-7589AF3F260B}"/>
              </a:ext>
            </a:extLst>
          </p:cNvPr>
          <p:cNvGrpSpPr/>
          <p:nvPr/>
        </p:nvGrpSpPr>
        <p:grpSpPr>
          <a:xfrm>
            <a:off x="894707" y="1186665"/>
            <a:ext cx="10402585" cy="4484670"/>
            <a:chOff x="945222" y="1479475"/>
            <a:chExt cx="10402585" cy="4484670"/>
          </a:xfrm>
        </p:grpSpPr>
        <p:sp>
          <p:nvSpPr>
            <p:cNvPr id="3" name="矩形 2"/>
            <p:cNvSpPr/>
            <p:nvPr/>
          </p:nvSpPr>
          <p:spPr>
            <a:xfrm>
              <a:off x="945222" y="1479475"/>
              <a:ext cx="10402585" cy="4484670"/>
            </a:xfrm>
            <a:prstGeom prst="rect">
              <a:avLst/>
            </a:prstGeom>
            <a:solidFill>
              <a:schemeClr val="tx1">
                <a:lumMod val="8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flipH="1">
              <a:off x="1078269" y="1541120"/>
              <a:ext cx="10130836" cy="369332"/>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是真实世界物体信息的载体，它能被计算机识别、存储和加工处理，是计算机程序加工的原料。</a:t>
              </a:r>
            </a:p>
          </p:txBody>
        </p:sp>
        <p:sp>
          <p:nvSpPr>
            <p:cNvPr id="5" name="矩形 4"/>
            <p:cNvSpPr/>
            <p:nvPr/>
          </p:nvSpPr>
          <p:spPr>
            <a:xfrm>
              <a:off x="1230670" y="1990934"/>
              <a:ext cx="6993794" cy="906376"/>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flipH="1">
              <a:off x="1364233" y="2031760"/>
              <a:ext cx="7666751" cy="369332"/>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数据元素</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描述现实世界物体的基础单位（人、房子、数据库表的一条记录</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p:txBody>
        </p:sp>
        <p:sp>
          <p:nvSpPr>
            <p:cNvPr id="7" name="文本框 6"/>
            <p:cNvSpPr txBox="1"/>
            <p:nvPr/>
          </p:nvSpPr>
          <p:spPr>
            <a:xfrm flipH="1">
              <a:off x="1385637" y="2401092"/>
              <a:ext cx="7799460" cy="369332"/>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数据项</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描述数据元素构成的的基础单位（字段、属性</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p:txBody>
        </p:sp>
        <p:sp>
          <p:nvSpPr>
            <p:cNvPr id="8" name="矩形 7"/>
            <p:cNvSpPr/>
            <p:nvPr/>
          </p:nvSpPr>
          <p:spPr>
            <a:xfrm>
              <a:off x="1230670" y="3407592"/>
              <a:ext cx="6993794" cy="906376"/>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flipH="1">
              <a:off x="1385637" y="3580003"/>
              <a:ext cx="6941567" cy="584775"/>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数据对象</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性质相同的数据元素的集合，是数据的一个子集，例如字母表对象 </a:t>
              </a:r>
              <a:r>
                <a:rPr lang="en-US" altLang="zh-CN" sz="1400" dirty="0">
                  <a:latin typeface="微软雅黑" panose="020B0503020204020204" pitchFamily="34" charset="-122"/>
                  <a:ea typeface="微软雅黑" panose="020B0503020204020204" pitchFamily="34" charset="-122"/>
                </a:rPr>
                <a:t>{ a</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…x</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y</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z } </a:t>
              </a:r>
              <a:r>
                <a:rPr lang="zh-CN" altLang="en-US" sz="1400" dirty="0">
                  <a:latin typeface="微软雅黑" panose="020B0503020204020204" pitchFamily="34" charset="-122"/>
                  <a:ea typeface="微软雅黑" panose="020B0503020204020204" pitchFamily="34" charset="-122"/>
                </a:rPr>
                <a:t>，学生对象</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张三，李四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p>
          </p:txBody>
        </p:sp>
        <p:cxnSp>
          <p:nvCxnSpPr>
            <p:cNvPr id="11" name="直接连接符 10"/>
            <p:cNvCxnSpPr>
              <a:stCxn id="5" idx="2"/>
              <a:endCxn id="8" idx="0"/>
            </p:cNvCxnSpPr>
            <p:nvPr/>
          </p:nvCxnSpPr>
          <p:spPr>
            <a:xfrm>
              <a:off x="4727567" y="2897310"/>
              <a:ext cx="0" cy="510282"/>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221250" y="4787753"/>
              <a:ext cx="7003213" cy="906376"/>
            </a:xfrm>
            <a:prstGeom prst="rect">
              <a:avLst/>
            </a:prstGeom>
            <a:solidFill>
              <a:schemeClr val="tx1">
                <a:lumMod val="75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flipH="1">
              <a:off x="1364233" y="4885355"/>
              <a:ext cx="6762625" cy="800219"/>
            </a:xfrm>
            <a:prstGeom prst="rect">
              <a:avLst/>
            </a:prstGeom>
            <a:noFill/>
          </p:spPr>
          <p:txBody>
            <a:bodyPr wrap="square" rtlCol="0">
              <a:spAutoFit/>
            </a:bodyPr>
            <a:lstStyle/>
            <a:p>
              <a:pPr>
                <a:buNone/>
              </a:pPr>
              <a:r>
                <a:rPr lang="zh-CN" altLang="en-US" b="1" dirty="0">
                  <a:latin typeface="微软雅黑" panose="020B0503020204020204" pitchFamily="34" charset="-122"/>
                  <a:ea typeface="微软雅黑" panose="020B0503020204020204" pitchFamily="34" charset="-122"/>
                </a:rPr>
                <a:t>数据类型</a:t>
              </a:r>
              <a:r>
                <a:rPr lang="zh-CN" altLang="en-US"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将数据元素、数据项、数据进行分类，一般是指最基础的类别，例如</a:t>
              </a: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语言的数据类型 </a:t>
              </a:r>
              <a:r>
                <a:rPr lang="en-US" altLang="zh-CN" sz="1400" dirty="0" err="1">
                  <a:latin typeface="微软雅黑" panose="020B0503020204020204" pitchFamily="34" charset="-122"/>
                  <a:ea typeface="微软雅黑" panose="020B0503020204020204" pitchFamily="34" charset="-122"/>
                </a:rPr>
                <a:t>int</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float</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string ...</a:t>
              </a:r>
              <a:r>
                <a:rPr lang="zh-CN" altLang="en-US" sz="1400" dirty="0">
                  <a:latin typeface="微软雅黑" panose="020B0503020204020204" pitchFamily="34" charset="-122"/>
                  <a:ea typeface="微软雅黑" panose="020B0503020204020204" pitchFamily="34" charset="-122"/>
                </a:rPr>
                <a:t>，复杂的数据类型，例如人，通常自行定义其中的数据项。</a:t>
              </a:r>
            </a:p>
          </p:txBody>
        </p:sp>
        <p:cxnSp>
          <p:nvCxnSpPr>
            <p:cNvPr id="16" name="直接连接符 15"/>
            <p:cNvCxnSpPr>
              <a:stCxn id="8" idx="2"/>
              <a:endCxn id="12" idx="0"/>
            </p:cNvCxnSpPr>
            <p:nvPr/>
          </p:nvCxnSpPr>
          <p:spPr>
            <a:xfrm flipH="1">
              <a:off x="4722857" y="4313968"/>
              <a:ext cx="4710" cy="473785"/>
            </a:xfrm>
            <a:prstGeom prst="line">
              <a:avLst/>
            </a:prstGeom>
            <a:ln w="1905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751869" y="1990934"/>
              <a:ext cx="2171272" cy="370848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flipH="1">
              <a:off x="8968821" y="2141370"/>
              <a:ext cx="1762535" cy="1618905"/>
            </a:xfrm>
            <a:prstGeom prst="rect">
              <a:avLst/>
            </a:prstGeom>
            <a:noFill/>
          </p:spPr>
          <p:txBody>
            <a:bodyPr wrap="square" rtlCol="0">
              <a:spAutoFit/>
            </a:bodyPr>
            <a:lstStyle/>
            <a:p>
              <a:pPr>
                <a:buNone/>
              </a:pPr>
              <a:r>
                <a:rPr lang="zh-CN" altLang="en-US" b="1" dirty="0">
                  <a:solidFill>
                    <a:schemeClr val="tx1"/>
                  </a:solidFill>
                  <a:latin typeface="微软雅黑" panose="020B0503020204020204" pitchFamily="34" charset="-122"/>
                  <a:ea typeface="微软雅黑" panose="020B0503020204020204" pitchFamily="34" charset="-122"/>
                </a:rPr>
                <a:t>数据结构</a:t>
              </a:r>
              <a:endParaRPr lang="en-US" altLang="zh-CN" dirty="0">
                <a:solidFill>
                  <a:schemeClr val="tx1"/>
                </a:solidFill>
                <a:latin typeface="微软雅黑" panose="020B0503020204020204" pitchFamily="34" charset="-122"/>
                <a:ea typeface="微软雅黑" panose="020B0503020204020204" pitchFamily="34" charset="-122"/>
              </a:endParaRPr>
            </a:p>
            <a:p>
              <a:pPr>
                <a:buNone/>
              </a:pPr>
              <a:endParaRPr lang="en-US" altLang="zh-CN" sz="1400" dirty="0">
                <a:solidFill>
                  <a:schemeClr val="tx1"/>
                </a:solidFill>
                <a:latin typeface="微软雅黑" panose="020B0503020204020204" pitchFamily="34" charset="-122"/>
                <a:ea typeface="微软雅黑" panose="020B0503020204020204" pitchFamily="34" charset="-122"/>
              </a:endParaRPr>
            </a:p>
            <a:p>
              <a:pPr>
                <a:buNone/>
              </a:pPr>
              <a:r>
                <a:rPr lang="zh-CN" altLang="en-US" sz="1400" dirty="0">
                  <a:solidFill>
                    <a:schemeClr val="tx1"/>
                  </a:solidFill>
                  <a:latin typeface="微软雅黑" panose="020B0503020204020204" pitchFamily="34" charset="-122"/>
                  <a:ea typeface="微软雅黑" panose="020B0503020204020204" pitchFamily="34" charset="-122"/>
                </a:rPr>
                <a:t>相互之间存在一种或多种关系的：</a:t>
              </a:r>
              <a:endParaRPr lang="en-US" altLang="zh-CN" sz="1400" dirty="0">
                <a:solidFill>
                  <a:schemeClr val="tx1"/>
                </a:solidFill>
                <a:latin typeface="微软雅黑" panose="020B0503020204020204" pitchFamily="34" charset="-122"/>
                <a:ea typeface="微软雅黑" panose="020B0503020204020204" pitchFamily="34" charset="-122"/>
              </a:endParaRPr>
            </a:p>
            <a:p>
              <a:pPr>
                <a:buNone/>
              </a:pPr>
              <a:endParaRPr lang="en-US" altLang="zh-CN" sz="1400" b="1" dirty="0">
                <a:solidFill>
                  <a:schemeClr val="tx1"/>
                </a:solidFill>
                <a:latin typeface="微软雅黑" panose="020B0503020204020204" pitchFamily="34" charset="-122"/>
                <a:ea typeface="微软雅黑" panose="020B0503020204020204" pitchFamily="34" charset="-122"/>
              </a:endParaRPr>
            </a:p>
            <a:p>
              <a:pPr>
                <a:buNone/>
              </a:pPr>
              <a:r>
                <a:rPr lang="zh-CN" altLang="en-US" sz="1400" b="1" dirty="0">
                  <a:solidFill>
                    <a:srgbClr val="FFFF99"/>
                  </a:solidFill>
                  <a:latin typeface="微软雅黑" panose="020B0503020204020204" pitchFamily="34" charset="-122"/>
                  <a:ea typeface="微软雅黑" panose="020B0503020204020204" pitchFamily="34" charset="-122"/>
                </a:rPr>
                <a:t>数据元素</a:t>
              </a:r>
              <a:r>
                <a:rPr lang="zh-CN" altLang="en-US" sz="1400" dirty="0">
                  <a:solidFill>
                    <a:schemeClr val="tx1"/>
                  </a:solidFill>
                  <a:latin typeface="微软雅黑" panose="020B0503020204020204" pitchFamily="34" charset="-122"/>
                  <a:ea typeface="微软雅黑" panose="020B0503020204020204" pitchFamily="34" charset="-122"/>
                </a:rPr>
                <a:t>的</a:t>
              </a:r>
              <a:r>
                <a:rPr lang="zh-CN" altLang="en-US" sz="1400" b="1" dirty="0">
                  <a:solidFill>
                    <a:srgbClr val="FF0000"/>
                  </a:solidFill>
                  <a:latin typeface="微软雅黑" panose="020B0503020204020204" pitchFamily="34" charset="-122"/>
                  <a:ea typeface="微软雅黑" panose="020B0503020204020204" pitchFamily="34" charset="-122"/>
                </a:rPr>
                <a:t>集合</a:t>
              </a:r>
              <a:r>
                <a:rPr lang="zh-CN" altLang="en-US" sz="1400" dirty="0">
                  <a:solidFill>
                    <a:schemeClr val="tx1"/>
                  </a:solidFill>
                  <a:latin typeface="微软雅黑" panose="020B0503020204020204" pitchFamily="34" charset="-122"/>
                  <a:ea typeface="微软雅黑" panose="020B0503020204020204" pitchFamily="34" charset="-122"/>
                </a:rPr>
                <a:t>。</a:t>
              </a:r>
            </a:p>
          </p:txBody>
        </p:sp>
        <p:pic>
          <p:nvPicPr>
            <p:cNvPr id="21" name="图片 20"/>
            <p:cNvPicPr>
              <a:picLocks noChangeAspect="1"/>
            </p:cNvPicPr>
            <p:nvPr/>
          </p:nvPicPr>
          <p:blipFill>
            <a:blip r:embed="rId3"/>
            <a:stretch>
              <a:fillRect/>
            </a:stretch>
          </p:blipFill>
          <p:spPr>
            <a:xfrm>
              <a:off x="8757005" y="5239386"/>
              <a:ext cx="2171273" cy="460480"/>
            </a:xfrm>
            <a:prstGeom prst="rect">
              <a:avLst/>
            </a:prstGeom>
          </p:spPr>
        </p:pic>
      </p:grpSp>
    </p:spTree>
    <p:extLst>
      <p:ext uri="{BB962C8B-B14F-4D97-AF65-F5344CB8AC3E}">
        <p14:creationId xmlns:p14="http://schemas.microsoft.com/office/powerpoint/2010/main" val="3404665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3.5. </a:t>
            </a:r>
            <a:r>
              <a:rPr lang="zh-CN" altLang="en-US" dirty="0"/>
              <a:t>队列：</a:t>
            </a:r>
            <a:r>
              <a:rPr lang="en-US" altLang="zh-CN" b="1" dirty="0"/>
              <a:t>Queue&lt;T&gt;</a:t>
            </a:r>
            <a:endParaRPr lang="zh-CN" altLang="en-US" dirty="0"/>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 r="1976" b="3004"/>
          <a:stretch/>
        </p:blipFill>
        <p:spPr>
          <a:xfrm>
            <a:off x="781090" y="1609730"/>
            <a:ext cx="4365203" cy="321398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515" y="1609730"/>
            <a:ext cx="5267325" cy="1752600"/>
          </a:xfrm>
          <a:prstGeom prst="rect">
            <a:avLst/>
          </a:prstGeom>
        </p:spPr>
      </p:pic>
      <p:sp>
        <p:nvSpPr>
          <p:cNvPr id="5" name="矩形 4"/>
          <p:cNvSpPr/>
          <p:nvPr/>
        </p:nvSpPr>
        <p:spPr>
          <a:xfrm>
            <a:off x="6198505" y="4122774"/>
            <a:ext cx="4350871" cy="584775"/>
          </a:xfrm>
          <a:prstGeom prst="rect">
            <a:avLst/>
          </a:prstGeom>
        </p:spPr>
        <p:txBody>
          <a:bodyPr wrap="none">
            <a:spAutoFit/>
          </a:bodyPr>
          <a:lstStyle/>
          <a:p>
            <a:pPr>
              <a:buNone/>
            </a:pPr>
            <a:r>
              <a:rPr lang="en-US" altLang="zh-CN" sz="3200" dirty="0"/>
              <a:t>first-in-first-out </a:t>
            </a:r>
            <a:r>
              <a:rPr lang="zh-CN" altLang="en-US" sz="3200" dirty="0"/>
              <a:t>：</a:t>
            </a:r>
            <a:r>
              <a:rPr lang="en-US" altLang="zh-CN" sz="3200" dirty="0"/>
              <a:t>FIFO</a:t>
            </a:r>
            <a:endParaRPr lang="zh-CN" altLang="en-US" sz="3200" dirty="0"/>
          </a:p>
        </p:txBody>
      </p:sp>
    </p:spTree>
    <p:extLst>
      <p:ext uri="{BB962C8B-B14F-4D97-AF65-F5344CB8AC3E}">
        <p14:creationId xmlns:p14="http://schemas.microsoft.com/office/powerpoint/2010/main" val="19990762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3.5. </a:t>
            </a:r>
            <a:r>
              <a:rPr lang="zh-CN" altLang="en-US" dirty="0"/>
              <a:t>队列：</a:t>
            </a:r>
            <a:r>
              <a:rPr lang="en-US" altLang="zh-CN" b="1" dirty="0"/>
              <a:t>Queue&lt;T&gt;  </a:t>
            </a:r>
            <a:r>
              <a:rPr lang="zh-CN" altLang="en-US" b="1" dirty="0"/>
              <a:t>（续）</a:t>
            </a:r>
            <a:endParaRPr lang="zh-CN" altLang="en-US" dirty="0"/>
          </a:p>
        </p:txBody>
      </p:sp>
      <p:pic>
        <p:nvPicPr>
          <p:cNvPr id="4" name="图片 3"/>
          <p:cNvPicPr>
            <a:picLocks noChangeAspect="1"/>
          </p:cNvPicPr>
          <p:nvPr/>
        </p:nvPicPr>
        <p:blipFill>
          <a:blip r:embed="rId2"/>
          <a:stretch>
            <a:fillRect/>
          </a:stretch>
        </p:blipFill>
        <p:spPr>
          <a:xfrm>
            <a:off x="719191" y="587216"/>
            <a:ext cx="6097788" cy="6173179"/>
          </a:xfrm>
          <a:prstGeom prst="rect">
            <a:avLst/>
          </a:prstGeom>
        </p:spPr>
      </p:pic>
      <p:pic>
        <p:nvPicPr>
          <p:cNvPr id="5" name="图片 4"/>
          <p:cNvPicPr>
            <a:picLocks noChangeAspect="1"/>
          </p:cNvPicPr>
          <p:nvPr/>
        </p:nvPicPr>
        <p:blipFill>
          <a:blip r:embed="rId3"/>
          <a:stretch>
            <a:fillRect/>
          </a:stretch>
        </p:blipFill>
        <p:spPr>
          <a:xfrm>
            <a:off x="7128747" y="587216"/>
            <a:ext cx="3624948" cy="6173179"/>
          </a:xfrm>
          <a:prstGeom prst="rect">
            <a:avLst/>
          </a:prstGeom>
        </p:spPr>
      </p:pic>
    </p:spTree>
    <p:extLst>
      <p:ext uri="{BB962C8B-B14F-4D97-AF65-F5344CB8AC3E}">
        <p14:creationId xmlns:p14="http://schemas.microsoft.com/office/powerpoint/2010/main" val="6149695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4. </a:t>
            </a:r>
            <a:r>
              <a:rPr lang="zh-CN" altLang="en-US" dirty="0"/>
              <a:t>二叉树：树建模与节点插入、查找、删除和遍历算法</a:t>
            </a:r>
          </a:p>
        </p:txBody>
      </p:sp>
      <p:sp>
        <p:nvSpPr>
          <p:cNvPr id="4" name="矩形 3"/>
          <p:cNvSpPr/>
          <p:nvPr/>
        </p:nvSpPr>
        <p:spPr>
          <a:xfrm>
            <a:off x="6616557" y="904125"/>
            <a:ext cx="5044612" cy="3000821"/>
          </a:xfrm>
          <a:prstGeom prst="rect">
            <a:avLst/>
          </a:prstGeom>
        </p:spPr>
        <p:txBody>
          <a:bodyPr wrap="square">
            <a:spAutoFit/>
          </a:bodyPr>
          <a:lstStyle/>
          <a:p>
            <a:pPr>
              <a:lnSpc>
                <a:spcPct val="150000"/>
              </a:lnSpc>
              <a:buNone/>
            </a:pPr>
            <a:r>
              <a:rPr lang="zh-CN" altLang="en-US" dirty="0">
                <a:latin typeface="+mj-ea"/>
                <a:ea typeface="+mj-ea"/>
              </a:rPr>
              <a:t>定义：二叉树是一个连通的无环图，并且每一个顶点的度不大于</a:t>
            </a:r>
            <a:r>
              <a:rPr lang="en-US" altLang="zh-CN" dirty="0">
                <a:latin typeface="+mj-ea"/>
                <a:ea typeface="+mj-ea"/>
              </a:rPr>
              <a:t>3</a:t>
            </a:r>
            <a:r>
              <a:rPr lang="zh-CN" altLang="en-US" dirty="0">
                <a:latin typeface="+mj-ea"/>
                <a:ea typeface="+mj-ea"/>
              </a:rPr>
              <a:t>。有根二叉树还要满足</a:t>
            </a:r>
            <a:r>
              <a:rPr lang="zh-CN" altLang="en-US" b="1" dirty="0">
                <a:solidFill>
                  <a:srgbClr val="FF0000"/>
                </a:solidFill>
                <a:latin typeface="+mj-ea"/>
                <a:ea typeface="+mj-ea"/>
              </a:rPr>
              <a:t>根结点</a:t>
            </a:r>
            <a:r>
              <a:rPr lang="zh-CN" altLang="en-US" dirty="0">
                <a:latin typeface="+mj-ea"/>
                <a:ea typeface="+mj-ea"/>
              </a:rPr>
              <a:t>的度不大于</a:t>
            </a:r>
            <a:r>
              <a:rPr lang="en-US" altLang="zh-CN" dirty="0">
                <a:latin typeface="+mj-ea"/>
                <a:ea typeface="+mj-ea"/>
              </a:rPr>
              <a:t>2</a:t>
            </a:r>
            <a:r>
              <a:rPr lang="zh-CN" altLang="en-US" dirty="0">
                <a:latin typeface="+mj-ea"/>
                <a:ea typeface="+mj-ea"/>
              </a:rPr>
              <a:t>。有了根结点之后，每个</a:t>
            </a:r>
            <a:r>
              <a:rPr lang="zh-CN" altLang="en-US" b="1" dirty="0">
                <a:solidFill>
                  <a:srgbClr val="FF0000"/>
                </a:solidFill>
                <a:latin typeface="+mj-ea"/>
                <a:ea typeface="+mj-ea"/>
              </a:rPr>
              <a:t>节点</a:t>
            </a:r>
            <a:r>
              <a:rPr lang="zh-CN" altLang="en-US" dirty="0">
                <a:latin typeface="+mj-ea"/>
                <a:ea typeface="+mj-ea"/>
              </a:rPr>
              <a:t>定义了唯一的</a:t>
            </a:r>
            <a:r>
              <a:rPr lang="zh-CN" altLang="en-US" b="1" dirty="0">
                <a:solidFill>
                  <a:srgbClr val="FF0000"/>
                </a:solidFill>
                <a:latin typeface="+mj-ea"/>
                <a:ea typeface="+mj-ea"/>
              </a:rPr>
              <a:t>父结点</a:t>
            </a:r>
            <a:r>
              <a:rPr lang="zh-CN" altLang="en-US" dirty="0">
                <a:latin typeface="+mj-ea"/>
                <a:ea typeface="+mj-ea"/>
              </a:rPr>
              <a:t>，和最多</a:t>
            </a:r>
            <a:r>
              <a:rPr lang="en-US" altLang="zh-CN" dirty="0">
                <a:latin typeface="+mj-ea"/>
                <a:ea typeface="+mj-ea"/>
              </a:rPr>
              <a:t>2</a:t>
            </a:r>
            <a:r>
              <a:rPr lang="zh-CN" altLang="en-US" dirty="0">
                <a:latin typeface="+mj-ea"/>
                <a:ea typeface="+mj-ea"/>
              </a:rPr>
              <a:t>个子结点。然而，没有足够的信息来</a:t>
            </a:r>
            <a:r>
              <a:rPr lang="zh-CN" altLang="en-US" b="1" dirty="0">
                <a:solidFill>
                  <a:srgbClr val="FF0000"/>
                </a:solidFill>
                <a:latin typeface="+mj-ea"/>
                <a:ea typeface="+mj-ea"/>
              </a:rPr>
              <a:t>区分左结点</a:t>
            </a:r>
            <a:r>
              <a:rPr lang="zh-CN" altLang="en-US" dirty="0">
                <a:latin typeface="+mj-ea"/>
                <a:ea typeface="+mj-ea"/>
              </a:rPr>
              <a:t>和</a:t>
            </a:r>
            <a:r>
              <a:rPr lang="zh-CN" altLang="en-US" b="1" dirty="0">
                <a:solidFill>
                  <a:srgbClr val="FF0000"/>
                </a:solidFill>
                <a:latin typeface="+mj-ea"/>
                <a:ea typeface="+mj-ea"/>
              </a:rPr>
              <a:t>右结点</a:t>
            </a:r>
            <a:r>
              <a:rPr lang="zh-CN" altLang="en-US" dirty="0">
                <a:latin typeface="+mj-ea"/>
                <a:ea typeface="+mj-ea"/>
              </a:rPr>
              <a:t>。如果不考虑连通性，允许图中有多个连通分量，这样的结构叫做森林。</a:t>
            </a:r>
          </a:p>
        </p:txBody>
      </p:sp>
      <p:sp>
        <p:nvSpPr>
          <p:cNvPr id="8" name="矩形 7">
            <a:extLst>
              <a:ext uri="{FF2B5EF4-FFF2-40B4-BE49-F238E27FC236}">
                <a16:creationId xmlns:a16="http://schemas.microsoft.com/office/drawing/2014/main" id="{4523E45C-CE36-4B79-8542-0D7B10544A2B}"/>
              </a:ext>
            </a:extLst>
          </p:cNvPr>
          <p:cNvSpPr/>
          <p:nvPr/>
        </p:nvSpPr>
        <p:spPr>
          <a:xfrm>
            <a:off x="2417682" y="105024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A</a:t>
            </a:r>
            <a:endParaRPr lang="zh-CN" altLang="en-US" sz="1000" dirty="0">
              <a:solidFill>
                <a:schemeClr val="accent3">
                  <a:lumMod val="50000"/>
                </a:schemeClr>
              </a:solidFill>
              <a:latin typeface="+mj-ea"/>
              <a:ea typeface="+mj-ea"/>
            </a:endParaRPr>
          </a:p>
        </p:txBody>
      </p:sp>
      <p:sp>
        <p:nvSpPr>
          <p:cNvPr id="9" name="矩形 8">
            <a:extLst>
              <a:ext uri="{FF2B5EF4-FFF2-40B4-BE49-F238E27FC236}">
                <a16:creationId xmlns:a16="http://schemas.microsoft.com/office/drawing/2014/main" id="{EC7AF1A2-1E13-4533-8762-66678847A945}"/>
              </a:ext>
            </a:extLst>
          </p:cNvPr>
          <p:cNvSpPr/>
          <p:nvPr/>
        </p:nvSpPr>
        <p:spPr>
          <a:xfrm>
            <a:off x="1285528" y="2795604"/>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B</a:t>
            </a:r>
            <a:endParaRPr lang="zh-CN" altLang="en-US" sz="1000" dirty="0">
              <a:solidFill>
                <a:schemeClr val="accent3">
                  <a:lumMod val="50000"/>
                </a:schemeClr>
              </a:solidFill>
              <a:latin typeface="+mj-ea"/>
              <a:ea typeface="+mj-ea"/>
            </a:endParaRPr>
          </a:p>
        </p:txBody>
      </p:sp>
      <p:sp>
        <p:nvSpPr>
          <p:cNvPr id="10" name="矩形 9">
            <a:extLst>
              <a:ext uri="{FF2B5EF4-FFF2-40B4-BE49-F238E27FC236}">
                <a16:creationId xmlns:a16="http://schemas.microsoft.com/office/drawing/2014/main" id="{7B65D667-D6C2-4D27-9376-AE9C8D6FF498}"/>
              </a:ext>
            </a:extLst>
          </p:cNvPr>
          <p:cNvSpPr/>
          <p:nvPr/>
        </p:nvSpPr>
        <p:spPr>
          <a:xfrm>
            <a:off x="4538334" y="420020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C</a:t>
            </a:r>
            <a:endParaRPr lang="zh-CN" altLang="en-US" sz="1000" dirty="0">
              <a:solidFill>
                <a:schemeClr val="accent3">
                  <a:lumMod val="50000"/>
                </a:schemeClr>
              </a:solidFill>
              <a:latin typeface="+mj-ea"/>
              <a:ea typeface="+mj-ea"/>
            </a:endParaRPr>
          </a:p>
        </p:txBody>
      </p:sp>
      <p:sp>
        <p:nvSpPr>
          <p:cNvPr id="11" name="矩形 10">
            <a:extLst>
              <a:ext uri="{FF2B5EF4-FFF2-40B4-BE49-F238E27FC236}">
                <a16:creationId xmlns:a16="http://schemas.microsoft.com/office/drawing/2014/main" id="{ADF0EE65-2939-4E4E-83B1-FBE12275EA79}"/>
              </a:ext>
            </a:extLst>
          </p:cNvPr>
          <p:cNvSpPr/>
          <p:nvPr/>
        </p:nvSpPr>
        <p:spPr>
          <a:xfrm>
            <a:off x="3868031" y="2795604"/>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D</a:t>
            </a:r>
            <a:endParaRPr lang="zh-CN" altLang="en-US" sz="1000" dirty="0">
              <a:solidFill>
                <a:schemeClr val="accent3">
                  <a:lumMod val="50000"/>
                </a:schemeClr>
              </a:solidFill>
              <a:latin typeface="+mj-ea"/>
              <a:ea typeface="+mj-ea"/>
            </a:endParaRPr>
          </a:p>
        </p:txBody>
      </p:sp>
      <p:sp>
        <p:nvSpPr>
          <p:cNvPr id="12" name="矩形 11">
            <a:extLst>
              <a:ext uri="{FF2B5EF4-FFF2-40B4-BE49-F238E27FC236}">
                <a16:creationId xmlns:a16="http://schemas.microsoft.com/office/drawing/2014/main" id="{A14F15ED-733D-4B91-A4FA-154B37A74FC7}"/>
              </a:ext>
            </a:extLst>
          </p:cNvPr>
          <p:cNvSpPr/>
          <p:nvPr/>
        </p:nvSpPr>
        <p:spPr>
          <a:xfrm>
            <a:off x="4541675" y="490689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G</a:t>
            </a:r>
            <a:endParaRPr lang="zh-CN" altLang="en-US" sz="1000" dirty="0">
              <a:solidFill>
                <a:schemeClr val="accent3">
                  <a:lumMod val="50000"/>
                </a:schemeClr>
              </a:solidFill>
              <a:latin typeface="+mj-ea"/>
              <a:ea typeface="+mj-ea"/>
            </a:endParaRPr>
          </a:p>
        </p:txBody>
      </p:sp>
      <p:sp>
        <p:nvSpPr>
          <p:cNvPr id="13" name="矩形 12">
            <a:extLst>
              <a:ext uri="{FF2B5EF4-FFF2-40B4-BE49-F238E27FC236}">
                <a16:creationId xmlns:a16="http://schemas.microsoft.com/office/drawing/2014/main" id="{BC1E11D3-9D6F-4ECD-8AB5-F76B82C7B33A}"/>
              </a:ext>
            </a:extLst>
          </p:cNvPr>
          <p:cNvSpPr/>
          <p:nvPr/>
        </p:nvSpPr>
        <p:spPr>
          <a:xfrm>
            <a:off x="2902745" y="3497150"/>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H</a:t>
            </a:r>
            <a:endParaRPr lang="zh-CN" altLang="en-US" sz="1000" dirty="0">
              <a:solidFill>
                <a:schemeClr val="accent3">
                  <a:lumMod val="50000"/>
                </a:schemeClr>
              </a:solidFill>
              <a:latin typeface="+mj-ea"/>
              <a:ea typeface="+mj-ea"/>
            </a:endParaRPr>
          </a:p>
        </p:txBody>
      </p:sp>
      <p:sp>
        <p:nvSpPr>
          <p:cNvPr id="14" name="矩形 13">
            <a:extLst>
              <a:ext uri="{FF2B5EF4-FFF2-40B4-BE49-F238E27FC236}">
                <a16:creationId xmlns:a16="http://schemas.microsoft.com/office/drawing/2014/main" id="{D38E9E35-C9FC-4317-99DA-4521DE9ED0A1}"/>
              </a:ext>
            </a:extLst>
          </p:cNvPr>
          <p:cNvSpPr/>
          <p:nvPr/>
        </p:nvSpPr>
        <p:spPr>
          <a:xfrm>
            <a:off x="4937940" y="3497150"/>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I</a:t>
            </a:r>
            <a:endParaRPr lang="zh-CN" altLang="en-US" sz="1000" dirty="0">
              <a:solidFill>
                <a:schemeClr val="accent3">
                  <a:lumMod val="50000"/>
                </a:schemeClr>
              </a:solidFill>
              <a:latin typeface="+mj-ea"/>
              <a:ea typeface="+mj-ea"/>
            </a:endParaRPr>
          </a:p>
        </p:txBody>
      </p:sp>
      <p:sp>
        <p:nvSpPr>
          <p:cNvPr id="15" name="矩形 14">
            <a:extLst>
              <a:ext uri="{FF2B5EF4-FFF2-40B4-BE49-F238E27FC236}">
                <a16:creationId xmlns:a16="http://schemas.microsoft.com/office/drawing/2014/main" id="{15598759-3B3B-42E2-B187-DB8BD4C0B43B}"/>
              </a:ext>
            </a:extLst>
          </p:cNvPr>
          <p:cNvSpPr/>
          <p:nvPr/>
        </p:nvSpPr>
        <p:spPr>
          <a:xfrm>
            <a:off x="5513373" y="420020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J</a:t>
            </a:r>
            <a:endParaRPr lang="zh-CN" altLang="en-US" sz="1000" dirty="0">
              <a:solidFill>
                <a:schemeClr val="accent3">
                  <a:lumMod val="50000"/>
                </a:schemeClr>
              </a:solidFill>
              <a:latin typeface="+mj-ea"/>
              <a:ea typeface="+mj-ea"/>
            </a:endParaRPr>
          </a:p>
        </p:txBody>
      </p:sp>
      <p:sp>
        <p:nvSpPr>
          <p:cNvPr id="16" name="矩形 15">
            <a:extLst>
              <a:ext uri="{FF2B5EF4-FFF2-40B4-BE49-F238E27FC236}">
                <a16:creationId xmlns:a16="http://schemas.microsoft.com/office/drawing/2014/main" id="{A356FB95-DBAB-4BCD-B193-028FA183B8A6}"/>
              </a:ext>
            </a:extLst>
          </p:cNvPr>
          <p:cNvSpPr/>
          <p:nvPr/>
        </p:nvSpPr>
        <p:spPr>
          <a:xfrm>
            <a:off x="804463" y="350228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E</a:t>
            </a:r>
            <a:endParaRPr lang="zh-CN" altLang="en-US" sz="1000" dirty="0">
              <a:solidFill>
                <a:schemeClr val="accent3">
                  <a:lumMod val="50000"/>
                </a:schemeClr>
              </a:solidFill>
              <a:latin typeface="+mj-ea"/>
              <a:ea typeface="+mj-ea"/>
            </a:endParaRPr>
          </a:p>
        </p:txBody>
      </p:sp>
      <p:sp>
        <p:nvSpPr>
          <p:cNvPr id="17" name="矩形 16">
            <a:extLst>
              <a:ext uri="{FF2B5EF4-FFF2-40B4-BE49-F238E27FC236}">
                <a16:creationId xmlns:a16="http://schemas.microsoft.com/office/drawing/2014/main" id="{9A6251EA-793F-4457-A52A-5402015CE6DD}"/>
              </a:ext>
            </a:extLst>
          </p:cNvPr>
          <p:cNvSpPr/>
          <p:nvPr/>
        </p:nvSpPr>
        <p:spPr>
          <a:xfrm>
            <a:off x="1780178" y="350228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F</a:t>
            </a:r>
            <a:endParaRPr lang="zh-CN" altLang="en-US" sz="1000" dirty="0">
              <a:solidFill>
                <a:schemeClr val="accent3">
                  <a:lumMod val="50000"/>
                </a:schemeClr>
              </a:solidFill>
              <a:latin typeface="+mj-ea"/>
              <a:ea typeface="+mj-ea"/>
            </a:endParaRPr>
          </a:p>
        </p:txBody>
      </p:sp>
      <p:sp>
        <p:nvSpPr>
          <p:cNvPr id="18" name="矩形 17">
            <a:extLst>
              <a:ext uri="{FF2B5EF4-FFF2-40B4-BE49-F238E27FC236}">
                <a16:creationId xmlns:a16="http://schemas.microsoft.com/office/drawing/2014/main" id="{A68B55CA-46D0-4B13-BC32-8CB0D66B5A49}"/>
              </a:ext>
            </a:extLst>
          </p:cNvPr>
          <p:cNvSpPr/>
          <p:nvPr/>
        </p:nvSpPr>
        <p:spPr>
          <a:xfrm>
            <a:off x="2902745" y="421004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M</a:t>
            </a:r>
            <a:endParaRPr lang="zh-CN" altLang="en-US" sz="1000" dirty="0">
              <a:solidFill>
                <a:schemeClr val="accent3">
                  <a:lumMod val="50000"/>
                </a:schemeClr>
              </a:solidFill>
              <a:latin typeface="+mj-ea"/>
              <a:ea typeface="+mj-ea"/>
            </a:endParaRPr>
          </a:p>
        </p:txBody>
      </p:sp>
      <p:sp>
        <p:nvSpPr>
          <p:cNvPr id="19" name="矩形 18">
            <a:extLst>
              <a:ext uri="{FF2B5EF4-FFF2-40B4-BE49-F238E27FC236}">
                <a16:creationId xmlns:a16="http://schemas.microsoft.com/office/drawing/2014/main" id="{6D91829F-7EDC-4E81-A7BD-77103FF931D6}"/>
              </a:ext>
            </a:extLst>
          </p:cNvPr>
          <p:cNvSpPr/>
          <p:nvPr/>
        </p:nvSpPr>
        <p:spPr>
          <a:xfrm>
            <a:off x="295748" y="426840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K</a:t>
            </a:r>
            <a:endParaRPr lang="zh-CN" altLang="en-US" sz="1000" dirty="0">
              <a:solidFill>
                <a:schemeClr val="accent3">
                  <a:lumMod val="50000"/>
                </a:schemeClr>
              </a:solidFill>
              <a:latin typeface="+mj-ea"/>
              <a:ea typeface="+mj-ea"/>
            </a:endParaRPr>
          </a:p>
        </p:txBody>
      </p:sp>
      <p:sp>
        <p:nvSpPr>
          <p:cNvPr id="20" name="矩形 19">
            <a:extLst>
              <a:ext uri="{FF2B5EF4-FFF2-40B4-BE49-F238E27FC236}">
                <a16:creationId xmlns:a16="http://schemas.microsoft.com/office/drawing/2014/main" id="{6D209A86-0865-4D70-A537-9D39CE66BCA4}"/>
              </a:ext>
            </a:extLst>
          </p:cNvPr>
          <p:cNvSpPr/>
          <p:nvPr/>
        </p:nvSpPr>
        <p:spPr>
          <a:xfrm>
            <a:off x="1267156" y="426666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L</a:t>
            </a:r>
            <a:endParaRPr lang="zh-CN" altLang="en-US" sz="1000" dirty="0">
              <a:solidFill>
                <a:schemeClr val="accent3">
                  <a:lumMod val="50000"/>
                </a:schemeClr>
              </a:solidFill>
              <a:latin typeface="+mj-ea"/>
              <a:ea typeface="+mj-ea"/>
            </a:endParaRPr>
          </a:p>
        </p:txBody>
      </p:sp>
      <p:cxnSp>
        <p:nvCxnSpPr>
          <p:cNvPr id="22" name="直接连接符 21">
            <a:extLst>
              <a:ext uri="{FF2B5EF4-FFF2-40B4-BE49-F238E27FC236}">
                <a16:creationId xmlns:a16="http://schemas.microsoft.com/office/drawing/2014/main" id="{647CA3D3-1B62-4CA3-A2AE-3678E84C9E96}"/>
              </a:ext>
            </a:extLst>
          </p:cNvPr>
          <p:cNvCxnSpPr>
            <a:cxnSpLocks/>
            <a:stCxn id="10" idx="2"/>
            <a:endCxn id="12" idx="0"/>
          </p:cNvCxnSpPr>
          <p:nvPr/>
        </p:nvCxnSpPr>
        <p:spPr>
          <a:xfrm>
            <a:off x="4857086" y="4680269"/>
            <a:ext cx="3341" cy="2266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A8F2553-F937-4C48-BF3D-3785B71A7AD6}"/>
              </a:ext>
            </a:extLst>
          </p:cNvPr>
          <p:cNvCxnSpPr>
            <a:cxnSpLocks/>
            <a:stCxn id="13" idx="2"/>
            <a:endCxn id="18" idx="0"/>
          </p:cNvCxnSpPr>
          <p:nvPr/>
        </p:nvCxnSpPr>
        <p:spPr>
          <a:xfrm>
            <a:off x="3221497" y="3977210"/>
            <a:ext cx="0" cy="23283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A2D2F387-8492-4BCF-B8B5-BC88614873A1}"/>
              </a:ext>
            </a:extLst>
          </p:cNvPr>
          <p:cNvCxnSpPr>
            <a:stCxn id="9" idx="0"/>
            <a:endCxn id="8" idx="2"/>
          </p:cNvCxnSpPr>
          <p:nvPr/>
        </p:nvCxnSpPr>
        <p:spPr>
          <a:xfrm rot="5400000" flipH="1" flipV="1">
            <a:off x="1537706" y="1596876"/>
            <a:ext cx="1265302" cy="1132154"/>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D8EFC954-21E0-40AC-AC03-969C7C9E068E}"/>
              </a:ext>
            </a:extLst>
          </p:cNvPr>
          <p:cNvCxnSpPr>
            <a:stCxn id="11" idx="0"/>
            <a:endCxn id="8" idx="2"/>
          </p:cNvCxnSpPr>
          <p:nvPr/>
        </p:nvCxnSpPr>
        <p:spPr>
          <a:xfrm rot="16200000" flipV="1">
            <a:off x="2828958" y="1437778"/>
            <a:ext cx="1265302" cy="1450349"/>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E2D68447-9E6B-45DB-9E6E-4646C4C8C4FB}"/>
              </a:ext>
            </a:extLst>
          </p:cNvPr>
          <p:cNvCxnSpPr>
            <a:stCxn id="11" idx="2"/>
            <a:endCxn id="13" idx="0"/>
          </p:cNvCxnSpPr>
          <p:nvPr/>
        </p:nvCxnSpPr>
        <p:spPr>
          <a:xfrm rot="5400000">
            <a:off x="3593397" y="2903764"/>
            <a:ext cx="221486" cy="965286"/>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连接符: 肘形 27">
            <a:extLst>
              <a:ext uri="{FF2B5EF4-FFF2-40B4-BE49-F238E27FC236}">
                <a16:creationId xmlns:a16="http://schemas.microsoft.com/office/drawing/2014/main" id="{7F94521D-7612-43B7-953B-56C6849E755B}"/>
              </a:ext>
            </a:extLst>
          </p:cNvPr>
          <p:cNvCxnSpPr>
            <a:cxnSpLocks/>
            <a:stCxn id="15" idx="0"/>
            <a:endCxn id="14" idx="2"/>
          </p:cNvCxnSpPr>
          <p:nvPr/>
        </p:nvCxnSpPr>
        <p:spPr>
          <a:xfrm rot="16200000" flipV="1">
            <a:off x="5432910" y="3800993"/>
            <a:ext cx="222999" cy="575433"/>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A48E20AD-79BB-4C60-A765-C8FCEA6F1305}"/>
              </a:ext>
            </a:extLst>
          </p:cNvPr>
          <p:cNvCxnSpPr>
            <a:stCxn id="9" idx="2"/>
            <a:endCxn id="16" idx="0"/>
          </p:cNvCxnSpPr>
          <p:nvPr/>
        </p:nvCxnSpPr>
        <p:spPr>
          <a:xfrm rot="5400000">
            <a:off x="1250437" y="3148443"/>
            <a:ext cx="226622" cy="481065"/>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连接符: 肘形 29">
            <a:extLst>
              <a:ext uri="{FF2B5EF4-FFF2-40B4-BE49-F238E27FC236}">
                <a16:creationId xmlns:a16="http://schemas.microsoft.com/office/drawing/2014/main" id="{3967E2E4-C831-4DB0-9AA6-03B79DA2DC3F}"/>
              </a:ext>
            </a:extLst>
          </p:cNvPr>
          <p:cNvCxnSpPr>
            <a:stCxn id="17" idx="0"/>
            <a:endCxn id="9" idx="2"/>
          </p:cNvCxnSpPr>
          <p:nvPr/>
        </p:nvCxnSpPr>
        <p:spPr>
          <a:xfrm rot="16200000" flipV="1">
            <a:off x="1738294" y="3141650"/>
            <a:ext cx="226622" cy="494650"/>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连接符: 肘形 30">
            <a:extLst>
              <a:ext uri="{FF2B5EF4-FFF2-40B4-BE49-F238E27FC236}">
                <a16:creationId xmlns:a16="http://schemas.microsoft.com/office/drawing/2014/main" id="{F2BB8E08-CC9A-40A9-A39E-F729498DAFCD}"/>
              </a:ext>
            </a:extLst>
          </p:cNvPr>
          <p:cNvCxnSpPr>
            <a:stCxn id="19" idx="0"/>
            <a:endCxn id="16" idx="2"/>
          </p:cNvCxnSpPr>
          <p:nvPr/>
        </p:nvCxnSpPr>
        <p:spPr>
          <a:xfrm rot="5400000" flipH="1" flipV="1">
            <a:off x="725829" y="3871018"/>
            <a:ext cx="286057" cy="508715"/>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连接符: 肘形 31">
            <a:extLst>
              <a:ext uri="{FF2B5EF4-FFF2-40B4-BE49-F238E27FC236}">
                <a16:creationId xmlns:a16="http://schemas.microsoft.com/office/drawing/2014/main" id="{42FF2402-570C-4F83-A418-92E60FFB6113}"/>
              </a:ext>
            </a:extLst>
          </p:cNvPr>
          <p:cNvCxnSpPr>
            <a:stCxn id="20" idx="0"/>
            <a:endCxn id="16" idx="2"/>
          </p:cNvCxnSpPr>
          <p:nvPr/>
        </p:nvCxnSpPr>
        <p:spPr>
          <a:xfrm rot="16200000" flipV="1">
            <a:off x="1212403" y="3893159"/>
            <a:ext cx="284319" cy="462693"/>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E491222D-3F28-4F70-962A-EEB1519DCC8D}"/>
              </a:ext>
            </a:extLst>
          </p:cNvPr>
          <p:cNvCxnSpPr>
            <a:stCxn id="14" idx="0"/>
            <a:endCxn id="11" idx="2"/>
          </p:cNvCxnSpPr>
          <p:nvPr/>
        </p:nvCxnSpPr>
        <p:spPr>
          <a:xfrm rot="16200000" flipV="1">
            <a:off x="4610995" y="2851452"/>
            <a:ext cx="221486" cy="1069909"/>
          </a:xfrm>
          <a:prstGeom prst="bentConnector3">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C9802C84-2550-4B94-BF4F-220A893D9981}"/>
              </a:ext>
            </a:extLst>
          </p:cNvPr>
          <p:cNvCxnSpPr>
            <a:stCxn id="10" idx="0"/>
            <a:endCxn id="14" idx="2"/>
          </p:cNvCxnSpPr>
          <p:nvPr/>
        </p:nvCxnSpPr>
        <p:spPr>
          <a:xfrm rot="5400000" flipH="1" flipV="1">
            <a:off x="4945390" y="3888907"/>
            <a:ext cx="222999" cy="399606"/>
          </a:xfrm>
          <a:prstGeom prst="bentConnector3">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4035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4.1. </a:t>
            </a:r>
            <a:r>
              <a:rPr lang="zh-CN" altLang="en-US" dirty="0"/>
              <a:t>二叉树代码建模</a:t>
            </a:r>
          </a:p>
        </p:txBody>
      </p:sp>
      <p:pic>
        <p:nvPicPr>
          <p:cNvPr id="4" name="图片 3"/>
          <p:cNvPicPr>
            <a:picLocks noChangeAspect="1"/>
          </p:cNvPicPr>
          <p:nvPr/>
        </p:nvPicPr>
        <p:blipFill>
          <a:blip r:embed="rId2"/>
          <a:stretch>
            <a:fillRect/>
          </a:stretch>
        </p:blipFill>
        <p:spPr>
          <a:xfrm>
            <a:off x="5125507" y="610778"/>
            <a:ext cx="6962039" cy="5754833"/>
          </a:xfrm>
          <a:prstGeom prst="rect">
            <a:avLst/>
          </a:prstGeom>
        </p:spPr>
      </p:pic>
      <p:pic>
        <p:nvPicPr>
          <p:cNvPr id="5" name="图片 4">
            <a:extLst>
              <a:ext uri="{FF2B5EF4-FFF2-40B4-BE49-F238E27FC236}">
                <a16:creationId xmlns:a16="http://schemas.microsoft.com/office/drawing/2014/main" id="{0430616F-557F-41B3-9EBE-39D11C3FF9A9}"/>
              </a:ext>
            </a:extLst>
          </p:cNvPr>
          <p:cNvPicPr>
            <a:picLocks noChangeAspect="1"/>
          </p:cNvPicPr>
          <p:nvPr/>
        </p:nvPicPr>
        <p:blipFill>
          <a:blip r:embed="rId3"/>
          <a:stretch>
            <a:fillRect/>
          </a:stretch>
        </p:blipFill>
        <p:spPr>
          <a:xfrm>
            <a:off x="764724" y="654623"/>
            <a:ext cx="4124355" cy="2886096"/>
          </a:xfrm>
          <a:prstGeom prst="rect">
            <a:avLst/>
          </a:prstGeom>
        </p:spPr>
      </p:pic>
    </p:spTree>
    <p:extLst>
      <p:ext uri="{BB962C8B-B14F-4D97-AF65-F5344CB8AC3E}">
        <p14:creationId xmlns:p14="http://schemas.microsoft.com/office/powerpoint/2010/main" val="12108722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4.2. </a:t>
            </a:r>
            <a:r>
              <a:rPr lang="zh-CN" altLang="en-US" dirty="0"/>
              <a:t>二叉树节点 </a:t>
            </a:r>
            <a:r>
              <a:rPr lang="zh-CN" altLang="en-US" b="1" dirty="0"/>
              <a:t>插入</a:t>
            </a:r>
            <a:r>
              <a:rPr lang="zh-CN" altLang="en-US" dirty="0"/>
              <a:t> 的处理模型</a:t>
            </a:r>
          </a:p>
        </p:txBody>
      </p:sp>
      <p:pic>
        <p:nvPicPr>
          <p:cNvPr id="11" name="图片 10">
            <a:extLst>
              <a:ext uri="{FF2B5EF4-FFF2-40B4-BE49-F238E27FC236}">
                <a16:creationId xmlns:a16="http://schemas.microsoft.com/office/drawing/2014/main" id="{D47F7C34-99C1-463D-8964-EDC36992FFAD}"/>
              </a:ext>
            </a:extLst>
          </p:cNvPr>
          <p:cNvPicPr>
            <a:picLocks noChangeAspect="1"/>
          </p:cNvPicPr>
          <p:nvPr/>
        </p:nvPicPr>
        <p:blipFill>
          <a:blip r:embed="rId2"/>
          <a:stretch>
            <a:fillRect/>
          </a:stretch>
        </p:blipFill>
        <p:spPr>
          <a:xfrm>
            <a:off x="441638" y="862362"/>
            <a:ext cx="4307784" cy="4103116"/>
          </a:xfrm>
          <a:prstGeom prst="rect">
            <a:avLst/>
          </a:prstGeom>
        </p:spPr>
      </p:pic>
      <p:pic>
        <p:nvPicPr>
          <p:cNvPr id="12" name="图片 11">
            <a:extLst>
              <a:ext uri="{FF2B5EF4-FFF2-40B4-BE49-F238E27FC236}">
                <a16:creationId xmlns:a16="http://schemas.microsoft.com/office/drawing/2014/main" id="{A337CD4D-6BCA-4CE2-9BFE-318612342E0B}"/>
              </a:ext>
            </a:extLst>
          </p:cNvPr>
          <p:cNvPicPr>
            <a:picLocks noChangeAspect="1"/>
          </p:cNvPicPr>
          <p:nvPr/>
        </p:nvPicPr>
        <p:blipFill rotWithShape="1">
          <a:blip r:embed="rId3"/>
          <a:srcRect r="58801" b="26251"/>
          <a:stretch/>
        </p:blipFill>
        <p:spPr>
          <a:xfrm>
            <a:off x="5116082" y="862362"/>
            <a:ext cx="2338648" cy="1645394"/>
          </a:xfrm>
          <a:prstGeom prst="rect">
            <a:avLst/>
          </a:prstGeom>
        </p:spPr>
      </p:pic>
      <p:pic>
        <p:nvPicPr>
          <p:cNvPr id="13" name="图片 12">
            <a:extLst>
              <a:ext uri="{FF2B5EF4-FFF2-40B4-BE49-F238E27FC236}">
                <a16:creationId xmlns:a16="http://schemas.microsoft.com/office/drawing/2014/main" id="{B04CBF64-E7F5-4980-8D58-ADED2FF47AD5}"/>
              </a:ext>
            </a:extLst>
          </p:cNvPr>
          <p:cNvPicPr>
            <a:picLocks noChangeAspect="1"/>
          </p:cNvPicPr>
          <p:nvPr/>
        </p:nvPicPr>
        <p:blipFill>
          <a:blip r:embed="rId4"/>
          <a:stretch>
            <a:fillRect/>
          </a:stretch>
        </p:blipFill>
        <p:spPr>
          <a:xfrm>
            <a:off x="5116081" y="2646077"/>
            <a:ext cx="2330465" cy="1645394"/>
          </a:xfrm>
          <a:prstGeom prst="rect">
            <a:avLst/>
          </a:prstGeom>
        </p:spPr>
      </p:pic>
      <p:pic>
        <p:nvPicPr>
          <p:cNvPr id="14" name="图片 13">
            <a:extLst>
              <a:ext uri="{FF2B5EF4-FFF2-40B4-BE49-F238E27FC236}">
                <a16:creationId xmlns:a16="http://schemas.microsoft.com/office/drawing/2014/main" id="{642C7DCE-A6B1-4D62-844D-06DDE44B133E}"/>
              </a:ext>
            </a:extLst>
          </p:cNvPr>
          <p:cNvPicPr>
            <a:picLocks noChangeAspect="1"/>
          </p:cNvPicPr>
          <p:nvPr/>
        </p:nvPicPr>
        <p:blipFill>
          <a:blip r:embed="rId5"/>
          <a:stretch>
            <a:fillRect/>
          </a:stretch>
        </p:blipFill>
        <p:spPr>
          <a:xfrm>
            <a:off x="5116080" y="4429791"/>
            <a:ext cx="2326499" cy="1678917"/>
          </a:xfrm>
          <a:prstGeom prst="rect">
            <a:avLst/>
          </a:prstGeom>
        </p:spPr>
      </p:pic>
      <p:pic>
        <p:nvPicPr>
          <p:cNvPr id="3" name="图片 2">
            <a:extLst>
              <a:ext uri="{FF2B5EF4-FFF2-40B4-BE49-F238E27FC236}">
                <a16:creationId xmlns:a16="http://schemas.microsoft.com/office/drawing/2014/main" id="{5E0D8E5F-B711-46A4-8252-AA3DD999C02E}"/>
              </a:ext>
            </a:extLst>
          </p:cNvPr>
          <p:cNvPicPr>
            <a:picLocks noChangeAspect="1"/>
          </p:cNvPicPr>
          <p:nvPr/>
        </p:nvPicPr>
        <p:blipFill>
          <a:blip r:embed="rId6"/>
          <a:stretch>
            <a:fillRect/>
          </a:stretch>
        </p:blipFill>
        <p:spPr>
          <a:xfrm>
            <a:off x="7603980" y="862362"/>
            <a:ext cx="4264948" cy="739258"/>
          </a:xfrm>
          <a:prstGeom prst="rect">
            <a:avLst/>
          </a:prstGeom>
        </p:spPr>
      </p:pic>
      <p:pic>
        <p:nvPicPr>
          <p:cNvPr id="4" name="图片 3">
            <a:extLst>
              <a:ext uri="{FF2B5EF4-FFF2-40B4-BE49-F238E27FC236}">
                <a16:creationId xmlns:a16="http://schemas.microsoft.com/office/drawing/2014/main" id="{2312126D-CA03-4141-A825-6085B5F3F61F}"/>
              </a:ext>
            </a:extLst>
          </p:cNvPr>
          <p:cNvPicPr>
            <a:picLocks noChangeAspect="1"/>
          </p:cNvPicPr>
          <p:nvPr/>
        </p:nvPicPr>
        <p:blipFill>
          <a:blip r:embed="rId7"/>
          <a:stretch>
            <a:fillRect/>
          </a:stretch>
        </p:blipFill>
        <p:spPr>
          <a:xfrm>
            <a:off x="7560040" y="4429791"/>
            <a:ext cx="4311751" cy="535687"/>
          </a:xfrm>
          <a:prstGeom prst="rect">
            <a:avLst/>
          </a:prstGeom>
        </p:spPr>
      </p:pic>
      <p:pic>
        <p:nvPicPr>
          <p:cNvPr id="5" name="图片 4">
            <a:extLst>
              <a:ext uri="{FF2B5EF4-FFF2-40B4-BE49-F238E27FC236}">
                <a16:creationId xmlns:a16="http://schemas.microsoft.com/office/drawing/2014/main" id="{A4623494-8438-4E3A-A9B6-75A519288E76}"/>
              </a:ext>
            </a:extLst>
          </p:cNvPr>
          <p:cNvPicPr>
            <a:picLocks noChangeAspect="1"/>
          </p:cNvPicPr>
          <p:nvPr/>
        </p:nvPicPr>
        <p:blipFill>
          <a:blip r:embed="rId8"/>
          <a:stretch>
            <a:fillRect/>
          </a:stretch>
        </p:blipFill>
        <p:spPr>
          <a:xfrm>
            <a:off x="7557176" y="2669367"/>
            <a:ext cx="4311752" cy="596806"/>
          </a:xfrm>
          <a:prstGeom prst="rect">
            <a:avLst/>
          </a:prstGeom>
        </p:spPr>
      </p:pic>
    </p:spTree>
    <p:extLst>
      <p:ext uri="{BB962C8B-B14F-4D97-AF65-F5344CB8AC3E}">
        <p14:creationId xmlns:p14="http://schemas.microsoft.com/office/powerpoint/2010/main" val="336610438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E61F1-1BEE-408F-8D4E-1E6F0EBFFBC2}"/>
              </a:ext>
            </a:extLst>
          </p:cNvPr>
          <p:cNvSpPr>
            <a:spLocks noGrp="1"/>
          </p:cNvSpPr>
          <p:nvPr>
            <p:ph type="title"/>
          </p:nvPr>
        </p:nvSpPr>
        <p:spPr/>
        <p:txBody>
          <a:bodyPr/>
          <a:lstStyle/>
          <a:p>
            <a:r>
              <a:rPr lang="en-US" altLang="zh-CN" dirty="0"/>
              <a:t>4.2.1. </a:t>
            </a:r>
            <a:r>
              <a:rPr lang="zh-CN" altLang="en-US" dirty="0"/>
              <a:t>二叉树节点插入的处理模型的实现</a:t>
            </a:r>
          </a:p>
        </p:txBody>
      </p:sp>
      <p:pic>
        <p:nvPicPr>
          <p:cNvPr id="3" name="图片 2">
            <a:extLst>
              <a:ext uri="{FF2B5EF4-FFF2-40B4-BE49-F238E27FC236}">
                <a16:creationId xmlns:a16="http://schemas.microsoft.com/office/drawing/2014/main" id="{BA67629B-0A62-4EF9-A59B-F3589C9CC18A}"/>
              </a:ext>
            </a:extLst>
          </p:cNvPr>
          <p:cNvPicPr>
            <a:picLocks noChangeAspect="1"/>
          </p:cNvPicPr>
          <p:nvPr/>
        </p:nvPicPr>
        <p:blipFill>
          <a:blip r:embed="rId2"/>
          <a:stretch>
            <a:fillRect/>
          </a:stretch>
        </p:blipFill>
        <p:spPr>
          <a:xfrm>
            <a:off x="109914" y="712827"/>
            <a:ext cx="2472200" cy="2032402"/>
          </a:xfrm>
          <a:prstGeom prst="rect">
            <a:avLst/>
          </a:prstGeom>
        </p:spPr>
      </p:pic>
      <p:pic>
        <p:nvPicPr>
          <p:cNvPr id="4" name="图片 3">
            <a:extLst>
              <a:ext uri="{FF2B5EF4-FFF2-40B4-BE49-F238E27FC236}">
                <a16:creationId xmlns:a16="http://schemas.microsoft.com/office/drawing/2014/main" id="{0690BABC-722A-4CC1-9526-FA576301414B}"/>
              </a:ext>
            </a:extLst>
          </p:cNvPr>
          <p:cNvPicPr>
            <a:picLocks noChangeAspect="1"/>
          </p:cNvPicPr>
          <p:nvPr/>
        </p:nvPicPr>
        <p:blipFill>
          <a:blip r:embed="rId3"/>
          <a:stretch>
            <a:fillRect/>
          </a:stretch>
        </p:blipFill>
        <p:spPr>
          <a:xfrm>
            <a:off x="2705497" y="698680"/>
            <a:ext cx="2392402" cy="2025568"/>
          </a:xfrm>
          <a:prstGeom prst="rect">
            <a:avLst/>
          </a:prstGeom>
        </p:spPr>
      </p:pic>
      <p:pic>
        <p:nvPicPr>
          <p:cNvPr id="5" name="图片 4">
            <a:extLst>
              <a:ext uri="{FF2B5EF4-FFF2-40B4-BE49-F238E27FC236}">
                <a16:creationId xmlns:a16="http://schemas.microsoft.com/office/drawing/2014/main" id="{438FE80E-F43E-44BE-A132-69EA14F1531F}"/>
              </a:ext>
            </a:extLst>
          </p:cNvPr>
          <p:cNvPicPr>
            <a:picLocks noChangeAspect="1"/>
          </p:cNvPicPr>
          <p:nvPr/>
        </p:nvPicPr>
        <p:blipFill>
          <a:blip r:embed="rId4"/>
          <a:stretch>
            <a:fillRect/>
          </a:stretch>
        </p:blipFill>
        <p:spPr>
          <a:xfrm>
            <a:off x="109915" y="2903848"/>
            <a:ext cx="5024474" cy="3738590"/>
          </a:xfrm>
          <a:prstGeom prst="rect">
            <a:avLst/>
          </a:prstGeom>
        </p:spPr>
      </p:pic>
      <p:pic>
        <p:nvPicPr>
          <p:cNvPr id="6" name="图片 5">
            <a:extLst>
              <a:ext uri="{FF2B5EF4-FFF2-40B4-BE49-F238E27FC236}">
                <a16:creationId xmlns:a16="http://schemas.microsoft.com/office/drawing/2014/main" id="{B492D6F0-E7B0-4779-97E8-EDF955545378}"/>
              </a:ext>
            </a:extLst>
          </p:cNvPr>
          <p:cNvPicPr>
            <a:picLocks noChangeAspect="1"/>
          </p:cNvPicPr>
          <p:nvPr/>
        </p:nvPicPr>
        <p:blipFill>
          <a:blip r:embed="rId5"/>
          <a:stretch>
            <a:fillRect/>
          </a:stretch>
        </p:blipFill>
        <p:spPr>
          <a:xfrm>
            <a:off x="5181129" y="678585"/>
            <a:ext cx="6890077" cy="5963853"/>
          </a:xfrm>
          <a:prstGeom prst="rect">
            <a:avLst/>
          </a:prstGeom>
        </p:spPr>
      </p:pic>
    </p:spTree>
    <p:extLst>
      <p:ext uri="{BB962C8B-B14F-4D97-AF65-F5344CB8AC3E}">
        <p14:creationId xmlns:p14="http://schemas.microsoft.com/office/powerpoint/2010/main" val="26192530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1C0E9-95BF-4B23-8B5C-CDFB41FF590A}"/>
              </a:ext>
            </a:extLst>
          </p:cNvPr>
          <p:cNvSpPr>
            <a:spLocks noGrp="1"/>
          </p:cNvSpPr>
          <p:nvPr>
            <p:ph type="title"/>
          </p:nvPr>
        </p:nvSpPr>
        <p:spPr/>
        <p:txBody>
          <a:bodyPr/>
          <a:lstStyle/>
          <a:p>
            <a:r>
              <a:rPr lang="en-US" altLang="zh-CN" dirty="0"/>
              <a:t>4.3.</a:t>
            </a:r>
            <a:r>
              <a:rPr lang="zh-CN" altLang="en-US" dirty="0"/>
              <a:t> 二叉树节点 </a:t>
            </a:r>
            <a:r>
              <a:rPr lang="zh-CN" altLang="en-US" b="1" dirty="0"/>
              <a:t>查询</a:t>
            </a:r>
            <a:r>
              <a:rPr lang="zh-CN" altLang="en-US" dirty="0"/>
              <a:t> 的处理模型与实现</a:t>
            </a:r>
          </a:p>
        </p:txBody>
      </p:sp>
      <p:pic>
        <p:nvPicPr>
          <p:cNvPr id="3" name="图片 2">
            <a:extLst>
              <a:ext uri="{FF2B5EF4-FFF2-40B4-BE49-F238E27FC236}">
                <a16:creationId xmlns:a16="http://schemas.microsoft.com/office/drawing/2014/main" id="{E2C780F6-AA73-42C1-A251-573F8B7656D8}"/>
              </a:ext>
            </a:extLst>
          </p:cNvPr>
          <p:cNvPicPr>
            <a:picLocks noChangeAspect="1"/>
          </p:cNvPicPr>
          <p:nvPr/>
        </p:nvPicPr>
        <p:blipFill>
          <a:blip r:embed="rId2"/>
          <a:stretch>
            <a:fillRect/>
          </a:stretch>
        </p:blipFill>
        <p:spPr>
          <a:xfrm>
            <a:off x="178501" y="831176"/>
            <a:ext cx="4441487" cy="4129885"/>
          </a:xfrm>
          <a:prstGeom prst="rect">
            <a:avLst/>
          </a:prstGeom>
        </p:spPr>
      </p:pic>
      <p:pic>
        <p:nvPicPr>
          <p:cNvPr id="4" name="图片 3">
            <a:extLst>
              <a:ext uri="{FF2B5EF4-FFF2-40B4-BE49-F238E27FC236}">
                <a16:creationId xmlns:a16="http://schemas.microsoft.com/office/drawing/2014/main" id="{01E762CC-E8A0-4D25-B5E0-3D20675B3BA5}"/>
              </a:ext>
            </a:extLst>
          </p:cNvPr>
          <p:cNvPicPr>
            <a:picLocks noChangeAspect="1"/>
          </p:cNvPicPr>
          <p:nvPr/>
        </p:nvPicPr>
        <p:blipFill>
          <a:blip r:embed="rId3"/>
          <a:stretch>
            <a:fillRect/>
          </a:stretch>
        </p:blipFill>
        <p:spPr>
          <a:xfrm>
            <a:off x="174373" y="5203856"/>
            <a:ext cx="4445615" cy="912675"/>
          </a:xfrm>
          <a:prstGeom prst="rect">
            <a:avLst/>
          </a:prstGeom>
        </p:spPr>
      </p:pic>
      <p:pic>
        <p:nvPicPr>
          <p:cNvPr id="5" name="图片 4">
            <a:extLst>
              <a:ext uri="{FF2B5EF4-FFF2-40B4-BE49-F238E27FC236}">
                <a16:creationId xmlns:a16="http://schemas.microsoft.com/office/drawing/2014/main" id="{6BFD515F-7C72-4990-A560-CAED8C4D0EA1}"/>
              </a:ext>
            </a:extLst>
          </p:cNvPr>
          <p:cNvPicPr>
            <a:picLocks noChangeAspect="1"/>
          </p:cNvPicPr>
          <p:nvPr/>
        </p:nvPicPr>
        <p:blipFill>
          <a:blip r:embed="rId4"/>
          <a:stretch>
            <a:fillRect/>
          </a:stretch>
        </p:blipFill>
        <p:spPr>
          <a:xfrm>
            <a:off x="4799048" y="831176"/>
            <a:ext cx="7309533" cy="5285355"/>
          </a:xfrm>
          <a:prstGeom prst="rect">
            <a:avLst/>
          </a:prstGeom>
        </p:spPr>
      </p:pic>
    </p:spTree>
    <p:extLst>
      <p:ext uri="{BB962C8B-B14F-4D97-AF65-F5344CB8AC3E}">
        <p14:creationId xmlns:p14="http://schemas.microsoft.com/office/powerpoint/2010/main" val="26540126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4.4. </a:t>
            </a:r>
            <a:r>
              <a:rPr lang="zh-CN" altLang="en-US" dirty="0"/>
              <a:t>二叉树节点 </a:t>
            </a:r>
            <a:r>
              <a:rPr lang="zh-CN" altLang="en-US" b="1" dirty="0"/>
              <a:t>删除</a:t>
            </a:r>
            <a:r>
              <a:rPr lang="zh-CN" altLang="en-US" dirty="0"/>
              <a:t> 的处理模型</a:t>
            </a:r>
          </a:p>
        </p:txBody>
      </p:sp>
      <p:pic>
        <p:nvPicPr>
          <p:cNvPr id="4" name="图片 3">
            <a:extLst>
              <a:ext uri="{FF2B5EF4-FFF2-40B4-BE49-F238E27FC236}">
                <a16:creationId xmlns:a16="http://schemas.microsoft.com/office/drawing/2014/main" id="{553F9DF9-3631-471A-A436-087D8BD9F08E}"/>
              </a:ext>
            </a:extLst>
          </p:cNvPr>
          <p:cNvPicPr>
            <a:picLocks noChangeAspect="1"/>
          </p:cNvPicPr>
          <p:nvPr/>
        </p:nvPicPr>
        <p:blipFill>
          <a:blip r:embed="rId2"/>
          <a:stretch>
            <a:fillRect/>
          </a:stretch>
        </p:blipFill>
        <p:spPr>
          <a:xfrm>
            <a:off x="4922960" y="596363"/>
            <a:ext cx="4276019" cy="6178162"/>
          </a:xfrm>
          <a:prstGeom prst="rect">
            <a:avLst/>
          </a:prstGeom>
        </p:spPr>
      </p:pic>
      <p:pic>
        <p:nvPicPr>
          <p:cNvPr id="5" name="图片 4">
            <a:extLst>
              <a:ext uri="{FF2B5EF4-FFF2-40B4-BE49-F238E27FC236}">
                <a16:creationId xmlns:a16="http://schemas.microsoft.com/office/drawing/2014/main" id="{FA3000C0-5851-4054-8207-3C004691441A}"/>
              </a:ext>
            </a:extLst>
          </p:cNvPr>
          <p:cNvPicPr>
            <a:picLocks noChangeAspect="1"/>
          </p:cNvPicPr>
          <p:nvPr/>
        </p:nvPicPr>
        <p:blipFill>
          <a:blip r:embed="rId3"/>
          <a:stretch>
            <a:fillRect/>
          </a:stretch>
        </p:blipFill>
        <p:spPr>
          <a:xfrm>
            <a:off x="74040" y="596363"/>
            <a:ext cx="4772754" cy="6175338"/>
          </a:xfrm>
          <a:prstGeom prst="rect">
            <a:avLst/>
          </a:prstGeom>
        </p:spPr>
      </p:pic>
      <p:pic>
        <p:nvPicPr>
          <p:cNvPr id="6" name="图片 5">
            <a:extLst>
              <a:ext uri="{FF2B5EF4-FFF2-40B4-BE49-F238E27FC236}">
                <a16:creationId xmlns:a16="http://schemas.microsoft.com/office/drawing/2014/main" id="{2F0820A0-5F21-43AF-A976-9B2F37E69530}"/>
              </a:ext>
            </a:extLst>
          </p:cNvPr>
          <p:cNvPicPr>
            <a:picLocks noChangeAspect="1"/>
          </p:cNvPicPr>
          <p:nvPr/>
        </p:nvPicPr>
        <p:blipFill>
          <a:blip r:embed="rId4"/>
          <a:stretch>
            <a:fillRect/>
          </a:stretch>
        </p:blipFill>
        <p:spPr>
          <a:xfrm>
            <a:off x="9215416" y="5318132"/>
            <a:ext cx="2902544" cy="415814"/>
          </a:xfrm>
          <a:prstGeom prst="rect">
            <a:avLst/>
          </a:prstGeom>
        </p:spPr>
      </p:pic>
      <p:pic>
        <p:nvPicPr>
          <p:cNvPr id="7" name="图片 6">
            <a:extLst>
              <a:ext uri="{FF2B5EF4-FFF2-40B4-BE49-F238E27FC236}">
                <a16:creationId xmlns:a16="http://schemas.microsoft.com/office/drawing/2014/main" id="{5ECBDA55-F450-4E80-A871-C111877284B2}"/>
              </a:ext>
            </a:extLst>
          </p:cNvPr>
          <p:cNvPicPr>
            <a:picLocks noChangeAspect="1"/>
          </p:cNvPicPr>
          <p:nvPr/>
        </p:nvPicPr>
        <p:blipFill rotWithShape="1">
          <a:blip r:embed="rId5"/>
          <a:srcRect l="1" r="2487"/>
          <a:stretch/>
        </p:blipFill>
        <p:spPr>
          <a:xfrm>
            <a:off x="9215416" y="2637065"/>
            <a:ext cx="2902544" cy="895357"/>
          </a:xfrm>
          <a:prstGeom prst="rect">
            <a:avLst/>
          </a:prstGeom>
        </p:spPr>
      </p:pic>
      <p:pic>
        <p:nvPicPr>
          <p:cNvPr id="8" name="图片 7">
            <a:extLst>
              <a:ext uri="{FF2B5EF4-FFF2-40B4-BE49-F238E27FC236}">
                <a16:creationId xmlns:a16="http://schemas.microsoft.com/office/drawing/2014/main" id="{84F994F4-C82F-4C67-A626-A6AE56A29EFE}"/>
              </a:ext>
            </a:extLst>
          </p:cNvPr>
          <p:cNvPicPr>
            <a:picLocks noChangeAspect="1"/>
          </p:cNvPicPr>
          <p:nvPr/>
        </p:nvPicPr>
        <p:blipFill>
          <a:blip r:embed="rId6"/>
          <a:stretch>
            <a:fillRect/>
          </a:stretch>
        </p:blipFill>
        <p:spPr>
          <a:xfrm>
            <a:off x="9198979" y="4047307"/>
            <a:ext cx="2918981" cy="867929"/>
          </a:xfrm>
          <a:prstGeom prst="rect">
            <a:avLst/>
          </a:prstGeom>
        </p:spPr>
      </p:pic>
    </p:spTree>
    <p:extLst>
      <p:ext uri="{BB962C8B-B14F-4D97-AF65-F5344CB8AC3E}">
        <p14:creationId xmlns:p14="http://schemas.microsoft.com/office/powerpoint/2010/main" val="250481630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1492832-6039-491E-A2E7-3C7AE9258FA0}"/>
              </a:ext>
            </a:extLst>
          </p:cNvPr>
          <p:cNvPicPr>
            <a:picLocks noChangeAspect="1"/>
          </p:cNvPicPr>
          <p:nvPr/>
        </p:nvPicPr>
        <p:blipFill rotWithShape="1">
          <a:blip r:embed="rId2"/>
          <a:srcRect r="7666"/>
          <a:stretch/>
        </p:blipFill>
        <p:spPr>
          <a:xfrm>
            <a:off x="268814" y="861113"/>
            <a:ext cx="5700843" cy="5415043"/>
          </a:xfrm>
          <a:prstGeom prst="rect">
            <a:avLst/>
          </a:prstGeom>
        </p:spPr>
      </p:pic>
      <p:sp>
        <p:nvSpPr>
          <p:cNvPr id="2" name="标题 1">
            <a:extLst>
              <a:ext uri="{FF2B5EF4-FFF2-40B4-BE49-F238E27FC236}">
                <a16:creationId xmlns:a16="http://schemas.microsoft.com/office/drawing/2014/main" id="{ECB68936-B102-4F2B-82DD-18AA5BF79644}"/>
              </a:ext>
            </a:extLst>
          </p:cNvPr>
          <p:cNvSpPr>
            <a:spLocks noGrp="1"/>
          </p:cNvSpPr>
          <p:nvPr>
            <p:ph type="title"/>
          </p:nvPr>
        </p:nvSpPr>
        <p:spPr>
          <a:xfrm>
            <a:off x="-1" y="11561"/>
            <a:ext cx="12137457" cy="480060"/>
          </a:xfrm>
        </p:spPr>
        <p:txBody>
          <a:bodyPr/>
          <a:lstStyle/>
          <a:p>
            <a:r>
              <a:rPr lang="en-US" altLang="zh-CN" dirty="0"/>
              <a:t>4.4.1. </a:t>
            </a:r>
            <a:r>
              <a:rPr lang="zh-CN" altLang="en-US" dirty="0"/>
              <a:t>删除叶子节点</a:t>
            </a:r>
          </a:p>
        </p:txBody>
      </p:sp>
      <p:pic>
        <p:nvPicPr>
          <p:cNvPr id="4" name="图片 3">
            <a:extLst>
              <a:ext uri="{FF2B5EF4-FFF2-40B4-BE49-F238E27FC236}">
                <a16:creationId xmlns:a16="http://schemas.microsoft.com/office/drawing/2014/main" id="{73EB49A9-3715-49FD-A1EE-08EB290136F8}"/>
              </a:ext>
            </a:extLst>
          </p:cNvPr>
          <p:cNvPicPr>
            <a:picLocks noChangeAspect="1"/>
          </p:cNvPicPr>
          <p:nvPr/>
        </p:nvPicPr>
        <p:blipFill>
          <a:blip r:embed="rId3"/>
          <a:stretch>
            <a:fillRect/>
          </a:stretch>
        </p:blipFill>
        <p:spPr>
          <a:xfrm>
            <a:off x="6014185" y="861113"/>
            <a:ext cx="6041456" cy="5419395"/>
          </a:xfrm>
          <a:prstGeom prst="rect">
            <a:avLst/>
          </a:prstGeom>
        </p:spPr>
      </p:pic>
      <p:cxnSp>
        <p:nvCxnSpPr>
          <p:cNvPr id="6" name="直接连接符 5">
            <a:extLst>
              <a:ext uri="{FF2B5EF4-FFF2-40B4-BE49-F238E27FC236}">
                <a16:creationId xmlns:a16="http://schemas.microsoft.com/office/drawing/2014/main" id="{28713220-54FC-49D9-8D64-CE73402FE8C3}"/>
              </a:ext>
            </a:extLst>
          </p:cNvPr>
          <p:cNvCxnSpPr>
            <a:cxnSpLocks/>
          </p:cNvCxnSpPr>
          <p:nvPr/>
        </p:nvCxnSpPr>
        <p:spPr>
          <a:xfrm>
            <a:off x="606441" y="1752994"/>
            <a:ext cx="444881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23186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0CBDE-6645-4394-8C18-B7F643B544FA}"/>
              </a:ext>
            </a:extLst>
          </p:cNvPr>
          <p:cNvSpPr>
            <a:spLocks noGrp="1"/>
          </p:cNvSpPr>
          <p:nvPr>
            <p:ph type="title"/>
          </p:nvPr>
        </p:nvSpPr>
        <p:spPr>
          <a:xfrm>
            <a:off x="-1" y="11561"/>
            <a:ext cx="12138305" cy="480060"/>
          </a:xfrm>
        </p:spPr>
        <p:txBody>
          <a:bodyPr/>
          <a:lstStyle/>
          <a:p>
            <a:r>
              <a:rPr lang="en-US" altLang="zh-CN" dirty="0"/>
              <a:t>4.4.2. </a:t>
            </a:r>
            <a:r>
              <a:rPr lang="zh-CN" altLang="en-US" dirty="0"/>
              <a:t>删除带有一个子节点的节点</a:t>
            </a:r>
          </a:p>
        </p:txBody>
      </p:sp>
      <p:pic>
        <p:nvPicPr>
          <p:cNvPr id="3" name="图片 2">
            <a:extLst>
              <a:ext uri="{FF2B5EF4-FFF2-40B4-BE49-F238E27FC236}">
                <a16:creationId xmlns:a16="http://schemas.microsoft.com/office/drawing/2014/main" id="{FC0657A1-598F-4013-8307-F8CB0BECF945}"/>
              </a:ext>
            </a:extLst>
          </p:cNvPr>
          <p:cNvPicPr>
            <a:picLocks noChangeAspect="1"/>
          </p:cNvPicPr>
          <p:nvPr/>
        </p:nvPicPr>
        <p:blipFill>
          <a:blip r:embed="rId2"/>
          <a:stretch>
            <a:fillRect/>
          </a:stretch>
        </p:blipFill>
        <p:spPr>
          <a:xfrm>
            <a:off x="5898682" y="850833"/>
            <a:ext cx="6041456" cy="5419395"/>
          </a:xfrm>
          <a:prstGeom prst="rect">
            <a:avLst/>
          </a:prstGeom>
        </p:spPr>
      </p:pic>
      <p:pic>
        <p:nvPicPr>
          <p:cNvPr id="4" name="图片 3">
            <a:extLst>
              <a:ext uri="{FF2B5EF4-FFF2-40B4-BE49-F238E27FC236}">
                <a16:creationId xmlns:a16="http://schemas.microsoft.com/office/drawing/2014/main" id="{DE4885B7-EA11-4FD3-8FA5-4D1639FBE691}"/>
              </a:ext>
            </a:extLst>
          </p:cNvPr>
          <p:cNvPicPr>
            <a:picLocks noChangeAspect="1"/>
          </p:cNvPicPr>
          <p:nvPr/>
        </p:nvPicPr>
        <p:blipFill>
          <a:blip r:embed="rId3"/>
          <a:stretch>
            <a:fillRect/>
          </a:stretch>
        </p:blipFill>
        <p:spPr>
          <a:xfrm>
            <a:off x="384037" y="855973"/>
            <a:ext cx="5395933" cy="5414255"/>
          </a:xfrm>
          <a:prstGeom prst="rect">
            <a:avLst/>
          </a:prstGeom>
        </p:spPr>
      </p:pic>
    </p:spTree>
    <p:extLst>
      <p:ext uri="{BB962C8B-B14F-4D97-AF65-F5344CB8AC3E}">
        <p14:creationId xmlns:p14="http://schemas.microsoft.com/office/powerpoint/2010/main" val="33757414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1. </a:t>
            </a:r>
            <a:r>
              <a:rPr lang="zh-CN" altLang="en-US" dirty="0"/>
              <a:t>概论</a:t>
            </a:r>
            <a:r>
              <a:rPr lang="en-US" altLang="zh-CN" dirty="0"/>
              <a:t>.</a:t>
            </a:r>
            <a:r>
              <a:rPr lang="zh-CN" altLang="en-US" dirty="0"/>
              <a:t>算法</a:t>
            </a:r>
          </a:p>
        </p:txBody>
      </p:sp>
      <p:graphicFrame>
        <p:nvGraphicFramePr>
          <p:cNvPr id="3" name="表格 2"/>
          <p:cNvGraphicFramePr>
            <a:graphicFrameLocks noGrp="1"/>
          </p:cNvGraphicFramePr>
          <p:nvPr>
            <p:extLst>
              <p:ext uri="{D42A27DB-BD31-4B8C-83A1-F6EECF244321}">
                <p14:modId xmlns:p14="http://schemas.microsoft.com/office/powerpoint/2010/main" val="700569383"/>
              </p:ext>
            </p:extLst>
          </p:nvPr>
        </p:nvGraphicFramePr>
        <p:xfrm>
          <a:off x="816134" y="2243748"/>
          <a:ext cx="10860780" cy="1793174"/>
        </p:xfrm>
        <a:graphic>
          <a:graphicData uri="http://schemas.openxmlformats.org/drawingml/2006/table">
            <a:tbl>
              <a:tblPr firstRow="1" bandRow="1">
                <a:effectLst/>
                <a:tableStyleId>{5C22544A-7EE6-4342-B048-85BDC9FD1C3A}</a:tableStyleId>
              </a:tblPr>
              <a:tblGrid>
                <a:gridCol w="1485900">
                  <a:extLst>
                    <a:ext uri="{9D8B030D-6E8A-4147-A177-3AD203B41FA5}">
                      <a16:colId xmlns:a16="http://schemas.microsoft.com/office/drawing/2014/main" val="20000"/>
                    </a:ext>
                  </a:extLst>
                </a:gridCol>
                <a:gridCol w="9374880">
                  <a:extLst>
                    <a:ext uri="{9D8B030D-6E8A-4147-A177-3AD203B41FA5}">
                      <a16:colId xmlns:a16="http://schemas.microsoft.com/office/drawing/2014/main" val="20001"/>
                    </a:ext>
                  </a:extLst>
                </a:gridCol>
              </a:tblGrid>
              <a:tr h="593766">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确定性：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dirty="0">
                          <a:solidFill>
                            <a:schemeClr val="bg1">
                              <a:lumMod val="50000"/>
                            </a:schemeClr>
                          </a:solidFill>
                          <a:latin typeface="+mj-ea"/>
                          <a:ea typeface="+mj-ea"/>
                        </a:rPr>
                        <a:t>一步一步进行，没有歧义，能够让人照着执行。</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3767">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可行性：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chemeClr val="bg1">
                              <a:lumMod val="50000"/>
                            </a:schemeClr>
                          </a:solidFill>
                          <a:latin typeface="+mj-ea"/>
                          <a:ea typeface="+mj-ea"/>
                          <a:cs typeface="+mn-cs"/>
                        </a:rPr>
                        <a:t>算法中每一步的运算都是基本的，理论上能够由人用纸和笔完成。</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05641">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b="1" dirty="0">
                          <a:solidFill>
                            <a:srgbClr val="002060"/>
                          </a:solidFill>
                          <a:latin typeface="+mj-ea"/>
                          <a:ea typeface="+mj-ea"/>
                        </a:rPr>
                        <a:t>有限性：</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2000" b="0" kern="1200" dirty="0">
                          <a:solidFill>
                            <a:schemeClr val="bg1">
                              <a:lumMod val="50000"/>
                            </a:schemeClr>
                          </a:solidFill>
                          <a:latin typeface="+mj-ea"/>
                          <a:ea typeface="+mj-ea"/>
                          <a:cs typeface="+mn-cs"/>
                        </a:rPr>
                        <a:t>在有限输入下，算法必须是在有限的步骤以内实现有限的输出。</a:t>
                      </a:r>
                    </a:p>
                  </a:txBody>
                  <a:tcPr>
                    <a:lnL w="12700" cmpd="sng">
                      <a:noFill/>
                    </a:lnL>
                    <a:lnR w="12700" cmpd="sng">
                      <a:noFill/>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 name="文本框 3"/>
          <p:cNvSpPr txBox="1"/>
          <p:nvPr/>
        </p:nvSpPr>
        <p:spPr>
          <a:xfrm>
            <a:off x="720884" y="1715924"/>
            <a:ext cx="10649069" cy="461665"/>
          </a:xfrm>
          <a:prstGeom prst="rect">
            <a:avLst/>
          </a:prstGeom>
          <a:noFill/>
        </p:spPr>
        <p:txBody>
          <a:bodyPr wrap="none" rtlCol="0">
            <a:spAutoFit/>
          </a:bodyPr>
          <a:lstStyle/>
          <a:p>
            <a:pPr>
              <a:buNone/>
            </a:pPr>
            <a:r>
              <a:rPr lang="zh-CN" altLang="en-US" sz="2400" dirty="0">
                <a:latin typeface="+mj-ea"/>
                <a:ea typeface="+mj-ea"/>
              </a:rPr>
              <a:t>算法是一种思维方式或者说一种哲学：简单、没有歧义、机械、有效和正确。</a:t>
            </a:r>
          </a:p>
        </p:txBody>
      </p:sp>
      <p:sp>
        <p:nvSpPr>
          <p:cNvPr id="5" name="文本框 4"/>
          <p:cNvSpPr txBox="1"/>
          <p:nvPr/>
        </p:nvSpPr>
        <p:spPr>
          <a:xfrm>
            <a:off x="711842" y="780607"/>
            <a:ext cx="9879628" cy="646331"/>
          </a:xfrm>
          <a:prstGeom prst="rect">
            <a:avLst/>
          </a:prstGeom>
          <a:noFill/>
        </p:spPr>
        <p:txBody>
          <a:bodyPr wrap="none" rtlCol="0">
            <a:spAutoFit/>
          </a:bodyPr>
          <a:lstStyle/>
          <a:p>
            <a:pPr>
              <a:buNone/>
            </a:pPr>
            <a:r>
              <a:rPr lang="zh-CN" altLang="en-US" sz="3600" b="1" dirty="0">
                <a:latin typeface="+mj-ea"/>
                <a:ea typeface="+mj-ea"/>
              </a:rPr>
              <a:t>算法是一个将输入转化为输出的计算步骤序列。</a:t>
            </a:r>
          </a:p>
        </p:txBody>
      </p:sp>
      <p:grpSp>
        <p:nvGrpSpPr>
          <p:cNvPr id="12" name="组合 11">
            <a:extLst>
              <a:ext uri="{FF2B5EF4-FFF2-40B4-BE49-F238E27FC236}">
                <a16:creationId xmlns:a16="http://schemas.microsoft.com/office/drawing/2014/main" id="{EC484974-3C38-4773-B34C-2532FC9133A5}"/>
              </a:ext>
            </a:extLst>
          </p:cNvPr>
          <p:cNvGrpSpPr/>
          <p:nvPr/>
        </p:nvGrpSpPr>
        <p:grpSpPr>
          <a:xfrm>
            <a:off x="1010991" y="4234683"/>
            <a:ext cx="8905741" cy="998113"/>
            <a:chOff x="1010991" y="5499279"/>
            <a:chExt cx="8905741" cy="998113"/>
          </a:xfrm>
        </p:grpSpPr>
        <p:sp>
          <p:nvSpPr>
            <p:cNvPr id="6" name="椭圆 5">
              <a:extLst>
                <a:ext uri="{FF2B5EF4-FFF2-40B4-BE49-F238E27FC236}">
                  <a16:creationId xmlns:a16="http://schemas.microsoft.com/office/drawing/2014/main" id="{A7E280D5-8847-47F1-9282-665DED7FF1A3}"/>
                </a:ext>
              </a:extLst>
            </p:cNvPr>
            <p:cNvSpPr/>
            <p:nvPr/>
          </p:nvSpPr>
          <p:spPr>
            <a:xfrm>
              <a:off x="1010991"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增</a:t>
              </a:r>
            </a:p>
          </p:txBody>
        </p:sp>
        <p:sp>
          <p:nvSpPr>
            <p:cNvPr id="7" name="椭圆 6">
              <a:extLst>
                <a:ext uri="{FF2B5EF4-FFF2-40B4-BE49-F238E27FC236}">
                  <a16:creationId xmlns:a16="http://schemas.microsoft.com/office/drawing/2014/main" id="{0FCC96D2-7272-497A-A9C2-AA0EA6154127}"/>
                </a:ext>
              </a:extLst>
            </p:cNvPr>
            <p:cNvSpPr/>
            <p:nvPr/>
          </p:nvSpPr>
          <p:spPr>
            <a:xfrm>
              <a:off x="2283854"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删</a:t>
              </a:r>
            </a:p>
          </p:txBody>
        </p:sp>
        <p:sp>
          <p:nvSpPr>
            <p:cNvPr id="8" name="椭圆 7">
              <a:extLst>
                <a:ext uri="{FF2B5EF4-FFF2-40B4-BE49-F238E27FC236}">
                  <a16:creationId xmlns:a16="http://schemas.microsoft.com/office/drawing/2014/main" id="{3EA8709D-9F35-4524-9475-83718C5A9E46}"/>
                </a:ext>
              </a:extLst>
            </p:cNvPr>
            <p:cNvSpPr/>
            <p:nvPr/>
          </p:nvSpPr>
          <p:spPr>
            <a:xfrm>
              <a:off x="3556717"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查</a:t>
              </a:r>
            </a:p>
          </p:txBody>
        </p:sp>
        <p:sp>
          <p:nvSpPr>
            <p:cNvPr id="9" name="椭圆 8">
              <a:extLst>
                <a:ext uri="{FF2B5EF4-FFF2-40B4-BE49-F238E27FC236}">
                  <a16:creationId xmlns:a16="http://schemas.microsoft.com/office/drawing/2014/main" id="{00F1EBB3-9C41-4C49-AD42-9D08967358E2}"/>
                </a:ext>
              </a:extLst>
            </p:cNvPr>
            <p:cNvSpPr/>
            <p:nvPr/>
          </p:nvSpPr>
          <p:spPr>
            <a:xfrm>
              <a:off x="4829580"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改</a:t>
              </a:r>
            </a:p>
          </p:txBody>
        </p:sp>
        <p:sp>
          <p:nvSpPr>
            <p:cNvPr id="10" name="椭圆 9">
              <a:extLst>
                <a:ext uri="{FF2B5EF4-FFF2-40B4-BE49-F238E27FC236}">
                  <a16:creationId xmlns:a16="http://schemas.microsoft.com/office/drawing/2014/main" id="{95A6DC85-5A1D-4243-B116-84C14163CC92}"/>
                </a:ext>
              </a:extLst>
            </p:cNvPr>
            <p:cNvSpPr/>
            <p:nvPr/>
          </p:nvSpPr>
          <p:spPr>
            <a:xfrm>
              <a:off x="6102443"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算</a:t>
              </a:r>
            </a:p>
          </p:txBody>
        </p:sp>
        <p:sp>
          <p:nvSpPr>
            <p:cNvPr id="11" name="椭圆 10">
              <a:extLst>
                <a:ext uri="{FF2B5EF4-FFF2-40B4-BE49-F238E27FC236}">
                  <a16:creationId xmlns:a16="http://schemas.microsoft.com/office/drawing/2014/main" id="{E5C0E2FE-DA4E-4E69-B3B6-7F1020ED4E10}"/>
                </a:ext>
              </a:extLst>
            </p:cNvPr>
            <p:cNvSpPr/>
            <p:nvPr/>
          </p:nvSpPr>
          <p:spPr>
            <a:xfrm>
              <a:off x="7375306" y="5499279"/>
              <a:ext cx="998113" cy="99811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3600" b="1" dirty="0">
                  <a:solidFill>
                    <a:schemeClr val="bg1">
                      <a:lumMod val="75000"/>
                    </a:schemeClr>
                  </a:solidFill>
                  <a:latin typeface="+mj-ea"/>
                  <a:ea typeface="+mj-ea"/>
                </a:rPr>
                <a:t>规</a:t>
              </a:r>
            </a:p>
          </p:txBody>
        </p:sp>
        <p:cxnSp>
          <p:nvCxnSpPr>
            <p:cNvPr id="13" name="直接连接符 12">
              <a:extLst>
                <a:ext uri="{FF2B5EF4-FFF2-40B4-BE49-F238E27FC236}">
                  <a16:creationId xmlns:a16="http://schemas.microsoft.com/office/drawing/2014/main" id="{DF776689-775B-4140-8CE3-963167E2FE96}"/>
                </a:ext>
              </a:extLst>
            </p:cNvPr>
            <p:cNvCxnSpPr/>
            <p:nvPr/>
          </p:nvCxnSpPr>
          <p:spPr>
            <a:xfrm>
              <a:off x="8725437" y="5950039"/>
              <a:ext cx="1191295" cy="0"/>
            </a:xfrm>
            <a:prstGeom prst="line">
              <a:avLst/>
            </a:prstGeom>
            <a:ln w="76200">
              <a:solidFill>
                <a:srgbClr val="002060"/>
              </a:solidFill>
              <a:prstDash val="sysDot"/>
            </a:ln>
          </p:spPr>
          <p:style>
            <a:lnRef idx="1">
              <a:schemeClr val="accent1"/>
            </a:lnRef>
            <a:fillRef idx="0">
              <a:schemeClr val="accent1"/>
            </a:fillRef>
            <a:effectRef idx="0">
              <a:schemeClr val="accent1"/>
            </a:effectRef>
            <a:fontRef idx="minor">
              <a:schemeClr val="tx1"/>
            </a:fontRef>
          </p:style>
        </p:cxnSp>
      </p:grpSp>
      <p:cxnSp>
        <p:nvCxnSpPr>
          <p:cNvPr id="15" name="直接连接符 14">
            <a:extLst>
              <a:ext uri="{FF2B5EF4-FFF2-40B4-BE49-F238E27FC236}">
                <a16:creationId xmlns:a16="http://schemas.microsoft.com/office/drawing/2014/main" id="{C5078F3C-5AEF-487A-87C2-89E2DA584EF2}"/>
              </a:ext>
            </a:extLst>
          </p:cNvPr>
          <p:cNvCxnSpPr/>
          <p:nvPr/>
        </p:nvCxnSpPr>
        <p:spPr>
          <a:xfrm>
            <a:off x="8158766" y="1426938"/>
            <a:ext cx="17579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F494FE0-F1F0-46F6-8E8C-39DC2371E7CB}"/>
              </a:ext>
            </a:extLst>
          </p:cNvPr>
          <p:cNvSpPr/>
          <p:nvPr/>
        </p:nvSpPr>
        <p:spPr>
          <a:xfrm>
            <a:off x="145915" y="5606156"/>
            <a:ext cx="11867745" cy="9424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000" b="1" dirty="0">
                <a:solidFill>
                  <a:srgbClr val="000000"/>
                </a:solidFill>
              </a:rPr>
              <a:t>公鸡每只</a:t>
            </a:r>
            <a:r>
              <a:rPr lang="en-US" altLang="zh-CN" sz="2000" b="1" dirty="0">
                <a:solidFill>
                  <a:srgbClr val="000000"/>
                </a:solidFill>
              </a:rPr>
              <a:t>5</a:t>
            </a:r>
            <a:r>
              <a:rPr lang="zh-CN" altLang="en-US" sz="2000" b="1" dirty="0">
                <a:solidFill>
                  <a:srgbClr val="000000"/>
                </a:solidFill>
              </a:rPr>
              <a:t>元，母鸡每只</a:t>
            </a:r>
            <a:r>
              <a:rPr lang="en-US" altLang="zh-CN" sz="2000" b="1" dirty="0">
                <a:solidFill>
                  <a:srgbClr val="000000"/>
                </a:solidFill>
              </a:rPr>
              <a:t>3</a:t>
            </a:r>
            <a:r>
              <a:rPr lang="zh-CN" altLang="en-US" sz="2000" b="1" dirty="0">
                <a:solidFill>
                  <a:srgbClr val="000000"/>
                </a:solidFill>
              </a:rPr>
              <a:t>元，三只小鸡</a:t>
            </a:r>
            <a:r>
              <a:rPr lang="en-US" altLang="zh-CN" sz="2000" b="1" dirty="0">
                <a:solidFill>
                  <a:srgbClr val="000000"/>
                </a:solidFill>
              </a:rPr>
              <a:t>1</a:t>
            </a:r>
            <a:r>
              <a:rPr lang="zh-CN" altLang="en-US" sz="2000" b="1" dirty="0">
                <a:solidFill>
                  <a:srgbClr val="000000"/>
                </a:solidFill>
              </a:rPr>
              <a:t>元，用</a:t>
            </a:r>
            <a:r>
              <a:rPr lang="en-US" altLang="zh-CN" sz="2000" b="1" dirty="0">
                <a:solidFill>
                  <a:srgbClr val="000000"/>
                </a:solidFill>
              </a:rPr>
              <a:t>100</a:t>
            </a:r>
            <a:r>
              <a:rPr lang="zh-CN" altLang="en-US" sz="2000" b="1" dirty="0">
                <a:solidFill>
                  <a:srgbClr val="000000"/>
                </a:solidFill>
              </a:rPr>
              <a:t>元买</a:t>
            </a:r>
            <a:r>
              <a:rPr lang="en-US" altLang="zh-CN" sz="2000" b="1" dirty="0">
                <a:solidFill>
                  <a:srgbClr val="000000"/>
                </a:solidFill>
              </a:rPr>
              <a:t>100</a:t>
            </a:r>
            <a:r>
              <a:rPr lang="zh-CN" altLang="en-US" sz="2000" b="1" dirty="0">
                <a:solidFill>
                  <a:srgbClr val="000000"/>
                </a:solidFill>
              </a:rPr>
              <a:t>只鸡，问公鸡、母鸡、小鸡各多少只？</a:t>
            </a:r>
          </a:p>
        </p:txBody>
      </p:sp>
    </p:spTree>
    <p:extLst>
      <p:ext uri="{BB962C8B-B14F-4D97-AF65-F5344CB8AC3E}">
        <p14:creationId xmlns:p14="http://schemas.microsoft.com/office/powerpoint/2010/main" val="3097335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54D5E-75EB-44B9-8BB1-3DE0828C92B4}"/>
              </a:ext>
            </a:extLst>
          </p:cNvPr>
          <p:cNvSpPr>
            <a:spLocks noGrp="1"/>
          </p:cNvSpPr>
          <p:nvPr>
            <p:ph type="title"/>
          </p:nvPr>
        </p:nvSpPr>
        <p:spPr>
          <a:xfrm>
            <a:off x="-1" y="11561"/>
            <a:ext cx="11749803" cy="480060"/>
          </a:xfrm>
        </p:spPr>
        <p:txBody>
          <a:bodyPr/>
          <a:lstStyle/>
          <a:p>
            <a:r>
              <a:rPr lang="en-US" altLang="zh-CN" dirty="0"/>
              <a:t>4.4.3. </a:t>
            </a:r>
            <a:r>
              <a:rPr lang="zh-CN" altLang="en-US" dirty="0"/>
              <a:t>删除带有两个个子节点的节点</a:t>
            </a:r>
          </a:p>
        </p:txBody>
      </p:sp>
      <p:pic>
        <p:nvPicPr>
          <p:cNvPr id="3" name="图片 2">
            <a:extLst>
              <a:ext uri="{FF2B5EF4-FFF2-40B4-BE49-F238E27FC236}">
                <a16:creationId xmlns:a16="http://schemas.microsoft.com/office/drawing/2014/main" id="{8634C13E-3189-48AF-A73C-432491391475}"/>
              </a:ext>
            </a:extLst>
          </p:cNvPr>
          <p:cNvPicPr>
            <a:picLocks noChangeAspect="1"/>
          </p:cNvPicPr>
          <p:nvPr/>
        </p:nvPicPr>
        <p:blipFill>
          <a:blip r:embed="rId2"/>
          <a:stretch>
            <a:fillRect/>
          </a:stretch>
        </p:blipFill>
        <p:spPr>
          <a:xfrm>
            <a:off x="991006" y="575565"/>
            <a:ext cx="7300966" cy="5053049"/>
          </a:xfrm>
          <a:prstGeom prst="rect">
            <a:avLst/>
          </a:prstGeom>
        </p:spPr>
      </p:pic>
      <p:cxnSp>
        <p:nvCxnSpPr>
          <p:cNvPr id="5" name="直接连接符 4">
            <a:extLst>
              <a:ext uri="{FF2B5EF4-FFF2-40B4-BE49-F238E27FC236}">
                <a16:creationId xmlns:a16="http://schemas.microsoft.com/office/drawing/2014/main" id="{B43A0F6E-1A8B-4E31-BBF1-9B067C4A7650}"/>
              </a:ext>
            </a:extLst>
          </p:cNvPr>
          <p:cNvCxnSpPr/>
          <p:nvPr/>
        </p:nvCxnSpPr>
        <p:spPr>
          <a:xfrm>
            <a:off x="1345542" y="3368593"/>
            <a:ext cx="52968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1FF5EA40-70F6-4DB3-9A40-F279A6BE4A1C}"/>
              </a:ext>
            </a:extLst>
          </p:cNvPr>
          <p:cNvPicPr>
            <a:picLocks noChangeAspect="1"/>
          </p:cNvPicPr>
          <p:nvPr/>
        </p:nvPicPr>
        <p:blipFill>
          <a:blip r:embed="rId3"/>
          <a:stretch>
            <a:fillRect/>
          </a:stretch>
        </p:blipFill>
        <p:spPr>
          <a:xfrm>
            <a:off x="5756594" y="3654878"/>
            <a:ext cx="6210345" cy="30146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48811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55710-5E76-45CB-B965-02E59DF5F529}"/>
              </a:ext>
            </a:extLst>
          </p:cNvPr>
          <p:cNvSpPr>
            <a:spLocks noGrp="1"/>
          </p:cNvSpPr>
          <p:nvPr>
            <p:ph type="title"/>
          </p:nvPr>
        </p:nvSpPr>
        <p:spPr/>
        <p:txBody>
          <a:bodyPr/>
          <a:lstStyle/>
          <a:p>
            <a:r>
              <a:rPr lang="en-US" altLang="zh-CN" dirty="0"/>
              <a:t>4.5. </a:t>
            </a:r>
            <a:r>
              <a:rPr lang="zh-CN" altLang="en-US" dirty="0"/>
              <a:t>二叉树 </a:t>
            </a:r>
            <a:r>
              <a:rPr lang="zh-CN" altLang="en-US" b="1" dirty="0"/>
              <a:t>遍历</a:t>
            </a:r>
            <a:r>
              <a:rPr lang="zh-CN" altLang="en-US" dirty="0"/>
              <a:t> 的处理模型</a:t>
            </a:r>
          </a:p>
        </p:txBody>
      </p:sp>
      <p:pic>
        <p:nvPicPr>
          <p:cNvPr id="3" name="图片 2">
            <a:extLst>
              <a:ext uri="{FF2B5EF4-FFF2-40B4-BE49-F238E27FC236}">
                <a16:creationId xmlns:a16="http://schemas.microsoft.com/office/drawing/2014/main" id="{18F924E3-2ABA-4D1B-B801-56102F566ACD}"/>
              </a:ext>
            </a:extLst>
          </p:cNvPr>
          <p:cNvPicPr>
            <a:picLocks noChangeAspect="1"/>
          </p:cNvPicPr>
          <p:nvPr/>
        </p:nvPicPr>
        <p:blipFill>
          <a:blip r:embed="rId2"/>
          <a:stretch>
            <a:fillRect/>
          </a:stretch>
        </p:blipFill>
        <p:spPr>
          <a:xfrm>
            <a:off x="5553383" y="2006462"/>
            <a:ext cx="5820315" cy="2845075"/>
          </a:xfrm>
          <a:prstGeom prst="rect">
            <a:avLst/>
          </a:prstGeom>
        </p:spPr>
      </p:pic>
      <p:grpSp>
        <p:nvGrpSpPr>
          <p:cNvPr id="46" name="组合 45">
            <a:extLst>
              <a:ext uri="{FF2B5EF4-FFF2-40B4-BE49-F238E27FC236}">
                <a16:creationId xmlns:a16="http://schemas.microsoft.com/office/drawing/2014/main" id="{B316461D-29ED-4E26-98C0-0798B566E785}"/>
              </a:ext>
            </a:extLst>
          </p:cNvPr>
          <p:cNvGrpSpPr/>
          <p:nvPr/>
        </p:nvGrpSpPr>
        <p:grpSpPr>
          <a:xfrm>
            <a:off x="1128863" y="1917330"/>
            <a:ext cx="3281322" cy="2820755"/>
            <a:chOff x="5796230" y="1206111"/>
            <a:chExt cx="3281322" cy="2820755"/>
          </a:xfrm>
        </p:grpSpPr>
        <p:sp>
          <p:nvSpPr>
            <p:cNvPr id="4" name="椭圆 3">
              <a:extLst>
                <a:ext uri="{FF2B5EF4-FFF2-40B4-BE49-F238E27FC236}">
                  <a16:creationId xmlns:a16="http://schemas.microsoft.com/office/drawing/2014/main" id="{760584FD-5B3B-4964-9A28-CFCF587D9F6A}"/>
                </a:ext>
              </a:extLst>
            </p:cNvPr>
            <p:cNvSpPr/>
            <p:nvPr/>
          </p:nvSpPr>
          <p:spPr>
            <a:xfrm>
              <a:off x="7808864" y="1206111"/>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L</a:t>
              </a:r>
              <a:endParaRPr lang="zh-CN" altLang="en-US" b="1" dirty="0">
                <a:solidFill>
                  <a:schemeClr val="bg1">
                    <a:lumMod val="50000"/>
                  </a:schemeClr>
                </a:solidFill>
                <a:latin typeface="+mj-ea"/>
                <a:ea typeface="+mj-ea"/>
              </a:endParaRPr>
            </a:p>
          </p:txBody>
        </p:sp>
        <p:sp>
          <p:nvSpPr>
            <p:cNvPr id="5" name="椭圆 4">
              <a:extLst>
                <a:ext uri="{FF2B5EF4-FFF2-40B4-BE49-F238E27FC236}">
                  <a16:creationId xmlns:a16="http://schemas.microsoft.com/office/drawing/2014/main" id="{24176B01-A608-4EF8-8F92-2BA70D5BF50F}"/>
                </a:ext>
              </a:extLst>
            </p:cNvPr>
            <p:cNvSpPr/>
            <p:nvPr/>
          </p:nvSpPr>
          <p:spPr>
            <a:xfrm>
              <a:off x="7175890" y="1958761"/>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9EF843D5-68EA-42C5-A734-F7E91061B793}"/>
                </a:ext>
              </a:extLst>
            </p:cNvPr>
            <p:cNvSpPr/>
            <p:nvPr/>
          </p:nvSpPr>
          <p:spPr>
            <a:xfrm>
              <a:off x="8499806" y="1972854"/>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P</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6F24DA63-F0A8-4719-8629-258D0D11B1AA}"/>
                </a:ext>
              </a:extLst>
            </p:cNvPr>
            <p:cNvSpPr/>
            <p:nvPr/>
          </p:nvSpPr>
          <p:spPr>
            <a:xfrm>
              <a:off x="6484947" y="2754420"/>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sp>
          <p:nvSpPr>
            <p:cNvPr id="8" name="椭圆 7">
              <a:extLst>
                <a:ext uri="{FF2B5EF4-FFF2-40B4-BE49-F238E27FC236}">
                  <a16:creationId xmlns:a16="http://schemas.microsoft.com/office/drawing/2014/main" id="{419E15F9-4DB0-42FA-91DD-4B9381451261}"/>
                </a:ext>
              </a:extLst>
            </p:cNvPr>
            <p:cNvSpPr/>
            <p:nvPr/>
          </p:nvSpPr>
          <p:spPr>
            <a:xfrm>
              <a:off x="5796230" y="354680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9" name="椭圆 8">
              <a:extLst>
                <a:ext uri="{FF2B5EF4-FFF2-40B4-BE49-F238E27FC236}">
                  <a16:creationId xmlns:a16="http://schemas.microsoft.com/office/drawing/2014/main" id="{557EB3BD-DA4D-44D4-9C04-0D2DD49A9A03}"/>
                </a:ext>
              </a:extLst>
            </p:cNvPr>
            <p:cNvSpPr/>
            <p:nvPr/>
          </p:nvSpPr>
          <p:spPr>
            <a:xfrm>
              <a:off x="7877051" y="2754420"/>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H</a:t>
              </a:r>
              <a:endParaRPr lang="zh-CN" altLang="en-US" b="1" dirty="0">
                <a:solidFill>
                  <a:schemeClr val="bg1">
                    <a:lumMod val="50000"/>
                  </a:schemeClr>
                </a:solidFill>
                <a:latin typeface="+mj-ea"/>
                <a:ea typeface="+mj-ea"/>
              </a:endParaRPr>
            </a:p>
          </p:txBody>
        </p:sp>
        <p:sp>
          <p:nvSpPr>
            <p:cNvPr id="10" name="椭圆 9">
              <a:extLst>
                <a:ext uri="{FF2B5EF4-FFF2-40B4-BE49-F238E27FC236}">
                  <a16:creationId xmlns:a16="http://schemas.microsoft.com/office/drawing/2014/main" id="{3D8727E7-C95E-40E5-907D-31ED6DC21979}"/>
                </a:ext>
              </a:extLst>
            </p:cNvPr>
            <p:cNvSpPr/>
            <p:nvPr/>
          </p:nvSpPr>
          <p:spPr>
            <a:xfrm>
              <a:off x="7219833" y="354680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F</a:t>
              </a:r>
              <a:endParaRPr lang="zh-CN" altLang="en-US" b="1" dirty="0">
                <a:solidFill>
                  <a:schemeClr val="bg1">
                    <a:lumMod val="50000"/>
                  </a:schemeClr>
                </a:solidFill>
                <a:latin typeface="+mj-ea"/>
                <a:ea typeface="+mj-ea"/>
              </a:endParaRPr>
            </a:p>
          </p:txBody>
        </p:sp>
        <p:sp>
          <p:nvSpPr>
            <p:cNvPr id="11" name="椭圆 10">
              <a:extLst>
                <a:ext uri="{FF2B5EF4-FFF2-40B4-BE49-F238E27FC236}">
                  <a16:creationId xmlns:a16="http://schemas.microsoft.com/office/drawing/2014/main" id="{CCF26C5C-DA5A-49C1-92BF-25F1A809FB45}"/>
                </a:ext>
              </a:extLst>
            </p:cNvPr>
            <p:cNvSpPr/>
            <p:nvPr/>
          </p:nvSpPr>
          <p:spPr>
            <a:xfrm>
              <a:off x="8611937" y="354680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J</a:t>
              </a:r>
              <a:endParaRPr lang="zh-CN" altLang="en-US" b="1" dirty="0">
                <a:solidFill>
                  <a:schemeClr val="bg1">
                    <a:lumMod val="50000"/>
                  </a:schemeClr>
                </a:solidFill>
                <a:latin typeface="+mj-ea"/>
                <a:ea typeface="+mj-ea"/>
              </a:endParaRPr>
            </a:p>
          </p:txBody>
        </p:sp>
        <p:cxnSp>
          <p:nvCxnSpPr>
            <p:cNvPr id="13" name="直接连接符 12">
              <a:extLst>
                <a:ext uri="{FF2B5EF4-FFF2-40B4-BE49-F238E27FC236}">
                  <a16:creationId xmlns:a16="http://schemas.microsoft.com/office/drawing/2014/main" id="{A86CD898-6FA1-40A4-B6FA-77F4459A8EAE}"/>
                </a:ext>
              </a:extLst>
            </p:cNvPr>
            <p:cNvCxnSpPr>
              <a:stCxn id="4" idx="3"/>
              <a:endCxn id="5" idx="7"/>
            </p:cNvCxnSpPr>
            <p:nvPr/>
          </p:nvCxnSpPr>
          <p:spPr>
            <a:xfrm flipH="1">
              <a:off x="7573317" y="1615868"/>
              <a:ext cx="303735" cy="413196"/>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01F5230-16BE-43BF-9019-EAB69B99484A}"/>
                </a:ext>
              </a:extLst>
            </p:cNvPr>
            <p:cNvCxnSpPr>
              <a:cxnSpLocks/>
              <a:stCxn id="4" idx="5"/>
              <a:endCxn id="6" idx="1"/>
            </p:cNvCxnSpPr>
            <p:nvPr/>
          </p:nvCxnSpPr>
          <p:spPr>
            <a:xfrm>
              <a:off x="8206291" y="1615868"/>
              <a:ext cx="361703" cy="4272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462A35C-A97B-4961-86EA-BE387E1FA0D5}"/>
                </a:ext>
              </a:extLst>
            </p:cNvPr>
            <p:cNvCxnSpPr>
              <a:cxnSpLocks/>
              <a:stCxn id="9" idx="1"/>
              <a:endCxn id="5" idx="5"/>
            </p:cNvCxnSpPr>
            <p:nvPr/>
          </p:nvCxnSpPr>
          <p:spPr>
            <a:xfrm flipH="1" flipV="1">
              <a:off x="7573317" y="2368518"/>
              <a:ext cx="371922" cy="456205"/>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416CB52-39E7-4109-ACD4-612D291D0344}"/>
                </a:ext>
              </a:extLst>
            </p:cNvPr>
            <p:cNvCxnSpPr>
              <a:cxnSpLocks/>
              <a:stCxn id="11" idx="1"/>
              <a:endCxn id="9" idx="5"/>
            </p:cNvCxnSpPr>
            <p:nvPr/>
          </p:nvCxnSpPr>
          <p:spPr>
            <a:xfrm flipH="1" flipV="1">
              <a:off x="8274478" y="3164177"/>
              <a:ext cx="405647" cy="45293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2539B80-743F-441F-A655-46E37A818AF9}"/>
                </a:ext>
              </a:extLst>
            </p:cNvPr>
            <p:cNvCxnSpPr>
              <a:cxnSpLocks/>
              <a:stCxn id="7" idx="7"/>
              <a:endCxn id="5" idx="3"/>
            </p:cNvCxnSpPr>
            <p:nvPr/>
          </p:nvCxnSpPr>
          <p:spPr>
            <a:xfrm flipV="1">
              <a:off x="6882374" y="2368518"/>
              <a:ext cx="361704" cy="456205"/>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1C4C71D-AA0D-43E1-99F6-8F0E1D3499BF}"/>
                </a:ext>
              </a:extLst>
            </p:cNvPr>
            <p:cNvCxnSpPr>
              <a:cxnSpLocks/>
              <a:stCxn id="8" idx="7"/>
              <a:endCxn id="7" idx="3"/>
            </p:cNvCxnSpPr>
            <p:nvPr/>
          </p:nvCxnSpPr>
          <p:spPr>
            <a:xfrm flipV="1">
              <a:off x="6193657" y="3164177"/>
              <a:ext cx="359478" cy="45293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DC90E9F-96D9-4944-AFFA-48E92DEAD4A8}"/>
                </a:ext>
              </a:extLst>
            </p:cNvPr>
            <p:cNvCxnSpPr>
              <a:cxnSpLocks/>
              <a:stCxn id="10" idx="7"/>
              <a:endCxn id="9" idx="3"/>
            </p:cNvCxnSpPr>
            <p:nvPr/>
          </p:nvCxnSpPr>
          <p:spPr>
            <a:xfrm flipV="1">
              <a:off x="7617260" y="3164177"/>
              <a:ext cx="327979" cy="45293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92287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435F30-5E03-4F56-B2CB-43FC5D82CBED}"/>
              </a:ext>
            </a:extLst>
          </p:cNvPr>
          <p:cNvSpPr>
            <a:spLocks noGrp="1"/>
          </p:cNvSpPr>
          <p:nvPr>
            <p:ph type="title"/>
          </p:nvPr>
        </p:nvSpPr>
        <p:spPr/>
        <p:txBody>
          <a:bodyPr/>
          <a:lstStyle/>
          <a:p>
            <a:r>
              <a:rPr lang="en-US" altLang="zh-CN" dirty="0"/>
              <a:t>4.5.1. </a:t>
            </a:r>
            <a:r>
              <a:rPr lang="zh-CN" altLang="en-US" dirty="0"/>
              <a:t>先序遍历</a:t>
            </a:r>
          </a:p>
        </p:txBody>
      </p:sp>
      <p:pic>
        <p:nvPicPr>
          <p:cNvPr id="3" name="图片 2">
            <a:extLst>
              <a:ext uri="{FF2B5EF4-FFF2-40B4-BE49-F238E27FC236}">
                <a16:creationId xmlns:a16="http://schemas.microsoft.com/office/drawing/2014/main" id="{FB72956D-3361-43E7-80BB-625CEC367B2A}"/>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30D9F444-D65C-4958-9A69-088835BE9CBD}"/>
              </a:ext>
            </a:extLst>
          </p:cNvPr>
          <p:cNvPicPr>
            <a:picLocks noChangeAspect="1"/>
          </p:cNvPicPr>
          <p:nvPr/>
        </p:nvPicPr>
        <p:blipFill>
          <a:blip r:embed="rId3"/>
          <a:stretch>
            <a:fillRect/>
          </a:stretch>
        </p:blipFill>
        <p:spPr>
          <a:xfrm>
            <a:off x="4351026" y="1236375"/>
            <a:ext cx="7512996" cy="3424204"/>
          </a:xfrm>
          <a:prstGeom prst="rect">
            <a:avLst/>
          </a:prstGeom>
        </p:spPr>
      </p:pic>
      <p:grpSp>
        <p:nvGrpSpPr>
          <p:cNvPr id="19" name="组合 18">
            <a:extLst>
              <a:ext uri="{FF2B5EF4-FFF2-40B4-BE49-F238E27FC236}">
                <a16:creationId xmlns:a16="http://schemas.microsoft.com/office/drawing/2014/main" id="{65B0A367-9AA0-4A51-9E8F-795346A42EC0}"/>
              </a:ext>
            </a:extLst>
          </p:cNvPr>
          <p:cNvGrpSpPr/>
          <p:nvPr/>
        </p:nvGrpSpPr>
        <p:grpSpPr>
          <a:xfrm>
            <a:off x="779159" y="1590705"/>
            <a:ext cx="2706712" cy="2454395"/>
            <a:chOff x="738389" y="1165538"/>
            <a:chExt cx="2706712" cy="2454395"/>
          </a:xfrm>
        </p:grpSpPr>
        <p:cxnSp>
          <p:nvCxnSpPr>
            <p:cNvPr id="6" name="直接箭头连接符 5">
              <a:extLst>
                <a:ext uri="{FF2B5EF4-FFF2-40B4-BE49-F238E27FC236}">
                  <a16:creationId xmlns:a16="http://schemas.microsoft.com/office/drawing/2014/main" id="{C734FBF3-9E65-4746-B627-78520132FFD1}"/>
                </a:ext>
              </a:extLst>
            </p:cNvPr>
            <p:cNvCxnSpPr>
              <a:cxnSpLocks/>
            </p:cNvCxnSpPr>
            <p:nvPr/>
          </p:nvCxnSpPr>
          <p:spPr>
            <a:xfrm flipH="1">
              <a:off x="2047741" y="1165538"/>
              <a:ext cx="296216" cy="4185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10C9851-7F62-4C12-9DF7-1B4CB94013A9}"/>
                </a:ext>
              </a:extLst>
            </p:cNvPr>
            <p:cNvCxnSpPr>
              <a:cxnSpLocks/>
            </p:cNvCxnSpPr>
            <p:nvPr/>
          </p:nvCxnSpPr>
          <p:spPr>
            <a:xfrm flipH="1">
              <a:off x="1382333" y="1950181"/>
              <a:ext cx="296216" cy="4185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0F24B38-8ABF-4265-95C2-4C6EDB931685}"/>
                </a:ext>
              </a:extLst>
            </p:cNvPr>
            <p:cNvCxnSpPr>
              <a:cxnSpLocks/>
            </p:cNvCxnSpPr>
            <p:nvPr/>
          </p:nvCxnSpPr>
          <p:spPr>
            <a:xfrm flipH="1">
              <a:off x="738389" y="2747493"/>
              <a:ext cx="296216" cy="4185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530AF2C-1706-4F33-9469-28CE876931EC}"/>
                </a:ext>
              </a:extLst>
            </p:cNvPr>
            <p:cNvCxnSpPr>
              <a:cxnSpLocks/>
            </p:cNvCxnSpPr>
            <p:nvPr/>
          </p:nvCxnSpPr>
          <p:spPr>
            <a:xfrm flipV="1">
              <a:off x="1034605" y="2747493"/>
              <a:ext cx="1412381" cy="73517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C9AAD69-F643-479F-A5FC-3460902C3DE7}"/>
                </a:ext>
              </a:extLst>
            </p:cNvPr>
            <p:cNvCxnSpPr>
              <a:cxnSpLocks/>
            </p:cNvCxnSpPr>
            <p:nvPr/>
          </p:nvCxnSpPr>
          <p:spPr>
            <a:xfrm flipH="1">
              <a:off x="2421230" y="3064100"/>
              <a:ext cx="296216" cy="41856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497B3B5-1873-4C91-9B2F-BDF4E09B556D}"/>
                </a:ext>
              </a:extLst>
            </p:cNvPr>
            <p:cNvCxnSpPr>
              <a:cxnSpLocks/>
            </p:cNvCxnSpPr>
            <p:nvPr/>
          </p:nvCxnSpPr>
          <p:spPr>
            <a:xfrm>
              <a:off x="2446986" y="3619933"/>
              <a:ext cx="77917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703681E-A4DF-424D-956A-8BDE196EC7E3}"/>
                </a:ext>
              </a:extLst>
            </p:cNvPr>
            <p:cNvCxnSpPr>
              <a:cxnSpLocks/>
            </p:cNvCxnSpPr>
            <p:nvPr/>
          </p:nvCxnSpPr>
          <p:spPr>
            <a:xfrm flipV="1">
              <a:off x="3445101" y="2247363"/>
              <a:ext cx="0" cy="100026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6436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F7858-1182-4571-B028-1D89483950EB}"/>
              </a:ext>
            </a:extLst>
          </p:cNvPr>
          <p:cNvSpPr>
            <a:spLocks noGrp="1"/>
          </p:cNvSpPr>
          <p:nvPr>
            <p:ph type="title"/>
          </p:nvPr>
        </p:nvSpPr>
        <p:spPr/>
        <p:txBody>
          <a:bodyPr/>
          <a:lstStyle/>
          <a:p>
            <a:r>
              <a:rPr lang="en-US" altLang="zh-CN" dirty="0"/>
              <a:t>4.5.2. </a:t>
            </a:r>
            <a:r>
              <a:rPr lang="zh-CN" altLang="en-US" dirty="0"/>
              <a:t>中序遍历</a:t>
            </a:r>
          </a:p>
        </p:txBody>
      </p:sp>
      <p:pic>
        <p:nvPicPr>
          <p:cNvPr id="3" name="图片 2">
            <a:extLst>
              <a:ext uri="{FF2B5EF4-FFF2-40B4-BE49-F238E27FC236}">
                <a16:creationId xmlns:a16="http://schemas.microsoft.com/office/drawing/2014/main" id="{6E89C089-ED07-4046-B118-F894C24E9AB2}"/>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94321736-BCAF-4298-8461-238D515F8A91}"/>
              </a:ext>
            </a:extLst>
          </p:cNvPr>
          <p:cNvPicPr>
            <a:picLocks noChangeAspect="1"/>
          </p:cNvPicPr>
          <p:nvPr/>
        </p:nvPicPr>
        <p:blipFill>
          <a:blip r:embed="rId3"/>
          <a:stretch>
            <a:fillRect/>
          </a:stretch>
        </p:blipFill>
        <p:spPr>
          <a:xfrm>
            <a:off x="4660964" y="1358179"/>
            <a:ext cx="7379250" cy="3434750"/>
          </a:xfrm>
          <a:prstGeom prst="rect">
            <a:avLst/>
          </a:prstGeom>
        </p:spPr>
      </p:pic>
      <p:grpSp>
        <p:nvGrpSpPr>
          <p:cNvPr id="23" name="组合 22">
            <a:extLst>
              <a:ext uri="{FF2B5EF4-FFF2-40B4-BE49-F238E27FC236}">
                <a16:creationId xmlns:a16="http://schemas.microsoft.com/office/drawing/2014/main" id="{924DD938-6A83-4379-9F59-4B2F5EFAD657}"/>
              </a:ext>
            </a:extLst>
          </p:cNvPr>
          <p:cNvGrpSpPr/>
          <p:nvPr/>
        </p:nvGrpSpPr>
        <p:grpSpPr>
          <a:xfrm>
            <a:off x="730293" y="1677361"/>
            <a:ext cx="2726917" cy="2168949"/>
            <a:chOff x="730293" y="1677361"/>
            <a:chExt cx="2726917" cy="2168949"/>
          </a:xfrm>
        </p:grpSpPr>
        <p:cxnSp>
          <p:nvCxnSpPr>
            <p:cNvPr id="5" name="直接箭头连接符 4">
              <a:extLst>
                <a:ext uri="{FF2B5EF4-FFF2-40B4-BE49-F238E27FC236}">
                  <a16:creationId xmlns:a16="http://schemas.microsoft.com/office/drawing/2014/main" id="{FADB5F08-365F-438E-9DEA-06A555F31862}"/>
                </a:ext>
              </a:extLst>
            </p:cNvPr>
            <p:cNvCxnSpPr>
              <a:cxnSpLocks/>
            </p:cNvCxnSpPr>
            <p:nvPr/>
          </p:nvCxnSpPr>
          <p:spPr>
            <a:xfrm flipV="1">
              <a:off x="730293" y="3160510"/>
              <a:ext cx="306845" cy="4173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97836CAC-49FE-4413-BDC4-C2B59A588F58}"/>
                </a:ext>
              </a:extLst>
            </p:cNvPr>
            <p:cNvCxnSpPr>
              <a:cxnSpLocks/>
            </p:cNvCxnSpPr>
            <p:nvPr/>
          </p:nvCxnSpPr>
          <p:spPr>
            <a:xfrm flipV="1">
              <a:off x="1336825" y="2376601"/>
              <a:ext cx="306845" cy="4173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5FE8333-F320-440E-B6ED-25435C30CE90}"/>
                </a:ext>
              </a:extLst>
            </p:cNvPr>
            <p:cNvCxnSpPr>
              <a:cxnSpLocks/>
            </p:cNvCxnSpPr>
            <p:nvPr/>
          </p:nvCxnSpPr>
          <p:spPr>
            <a:xfrm>
              <a:off x="2142581" y="2663420"/>
              <a:ext cx="0" cy="9634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6CBE64C-37C5-4761-A6BE-FD7888E6D88E}"/>
                </a:ext>
              </a:extLst>
            </p:cNvPr>
            <p:cNvCxnSpPr>
              <a:cxnSpLocks/>
            </p:cNvCxnSpPr>
            <p:nvPr/>
          </p:nvCxnSpPr>
          <p:spPr>
            <a:xfrm flipV="1">
              <a:off x="2488070" y="3429000"/>
              <a:ext cx="306845" cy="4173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2B058F6-53EA-4457-B020-A91D48F77B1E}"/>
                </a:ext>
              </a:extLst>
            </p:cNvPr>
            <p:cNvCxnSpPr>
              <a:cxnSpLocks/>
            </p:cNvCxnSpPr>
            <p:nvPr/>
          </p:nvCxnSpPr>
          <p:spPr>
            <a:xfrm>
              <a:off x="2902760" y="3504177"/>
              <a:ext cx="345265" cy="3421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299F807-99DF-4AA1-A6E5-2AF50A201F06}"/>
                </a:ext>
              </a:extLst>
            </p:cNvPr>
            <p:cNvCxnSpPr>
              <a:cxnSpLocks/>
            </p:cNvCxnSpPr>
            <p:nvPr/>
          </p:nvCxnSpPr>
          <p:spPr>
            <a:xfrm flipH="1" flipV="1">
              <a:off x="2794916" y="1848428"/>
              <a:ext cx="662294" cy="182681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12188DC-A511-4E42-991A-5066B1A24D0F}"/>
                </a:ext>
              </a:extLst>
            </p:cNvPr>
            <p:cNvCxnSpPr>
              <a:cxnSpLocks/>
            </p:cNvCxnSpPr>
            <p:nvPr/>
          </p:nvCxnSpPr>
          <p:spPr>
            <a:xfrm>
              <a:off x="3075392" y="1677361"/>
              <a:ext cx="332988" cy="37332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264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BDA61-6867-4955-BF9D-63245F626E2B}"/>
              </a:ext>
            </a:extLst>
          </p:cNvPr>
          <p:cNvSpPr>
            <a:spLocks noGrp="1"/>
          </p:cNvSpPr>
          <p:nvPr>
            <p:ph type="title"/>
          </p:nvPr>
        </p:nvSpPr>
        <p:spPr/>
        <p:txBody>
          <a:bodyPr/>
          <a:lstStyle/>
          <a:p>
            <a:r>
              <a:rPr lang="en-US" altLang="zh-CN" dirty="0"/>
              <a:t>4.5.3. </a:t>
            </a:r>
            <a:r>
              <a:rPr lang="zh-CN" altLang="en-US" dirty="0"/>
              <a:t>后序遍历</a:t>
            </a:r>
          </a:p>
        </p:txBody>
      </p:sp>
      <p:pic>
        <p:nvPicPr>
          <p:cNvPr id="3" name="图片 2">
            <a:extLst>
              <a:ext uri="{FF2B5EF4-FFF2-40B4-BE49-F238E27FC236}">
                <a16:creationId xmlns:a16="http://schemas.microsoft.com/office/drawing/2014/main" id="{FEE90D41-D8DA-4756-89A3-3E8479350322}"/>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C28C1602-0E41-422C-9782-5FB4F122251F}"/>
              </a:ext>
            </a:extLst>
          </p:cNvPr>
          <p:cNvPicPr>
            <a:picLocks noChangeAspect="1"/>
          </p:cNvPicPr>
          <p:nvPr/>
        </p:nvPicPr>
        <p:blipFill>
          <a:blip r:embed="rId3"/>
          <a:stretch>
            <a:fillRect/>
          </a:stretch>
        </p:blipFill>
        <p:spPr>
          <a:xfrm>
            <a:off x="4454114" y="1313897"/>
            <a:ext cx="7593868" cy="3331746"/>
          </a:xfrm>
          <a:prstGeom prst="rect">
            <a:avLst/>
          </a:prstGeom>
        </p:spPr>
      </p:pic>
      <p:grpSp>
        <p:nvGrpSpPr>
          <p:cNvPr id="23" name="组合 22">
            <a:extLst>
              <a:ext uri="{FF2B5EF4-FFF2-40B4-BE49-F238E27FC236}">
                <a16:creationId xmlns:a16="http://schemas.microsoft.com/office/drawing/2014/main" id="{3FEB8C01-55BA-4CAA-9E28-8F3F9A7E08B8}"/>
              </a:ext>
            </a:extLst>
          </p:cNvPr>
          <p:cNvGrpSpPr/>
          <p:nvPr/>
        </p:nvGrpSpPr>
        <p:grpSpPr>
          <a:xfrm>
            <a:off x="730293" y="1607727"/>
            <a:ext cx="2772666" cy="2379326"/>
            <a:chOff x="730293" y="1607727"/>
            <a:chExt cx="2772666" cy="2379326"/>
          </a:xfrm>
        </p:grpSpPr>
        <p:cxnSp>
          <p:nvCxnSpPr>
            <p:cNvPr id="5" name="直接箭头连接符 4">
              <a:extLst>
                <a:ext uri="{FF2B5EF4-FFF2-40B4-BE49-F238E27FC236}">
                  <a16:creationId xmlns:a16="http://schemas.microsoft.com/office/drawing/2014/main" id="{F0508C74-B7D3-4BDF-B8B3-14589DE354DB}"/>
                </a:ext>
              </a:extLst>
            </p:cNvPr>
            <p:cNvCxnSpPr>
              <a:cxnSpLocks/>
            </p:cNvCxnSpPr>
            <p:nvPr/>
          </p:nvCxnSpPr>
          <p:spPr>
            <a:xfrm flipV="1">
              <a:off x="730293" y="3160510"/>
              <a:ext cx="306845" cy="41731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BD010526-9CE9-4599-8546-A2E3ED52A2EC}"/>
                </a:ext>
              </a:extLst>
            </p:cNvPr>
            <p:cNvCxnSpPr>
              <a:cxnSpLocks/>
            </p:cNvCxnSpPr>
            <p:nvPr/>
          </p:nvCxnSpPr>
          <p:spPr>
            <a:xfrm>
              <a:off x="1696512" y="3252465"/>
              <a:ext cx="320547" cy="32535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68844F45-711E-44E6-917B-5A598AC61D48}"/>
                </a:ext>
              </a:extLst>
            </p:cNvPr>
            <p:cNvCxnSpPr>
              <a:cxnSpLocks/>
            </p:cNvCxnSpPr>
            <p:nvPr/>
          </p:nvCxnSpPr>
          <p:spPr>
            <a:xfrm>
              <a:off x="2501153" y="3987053"/>
              <a:ext cx="80010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85F0D703-CD18-4F0E-AF71-B8E9AC98C523}"/>
                </a:ext>
              </a:extLst>
            </p:cNvPr>
            <p:cNvCxnSpPr>
              <a:cxnSpLocks/>
            </p:cNvCxnSpPr>
            <p:nvPr/>
          </p:nvCxnSpPr>
          <p:spPr>
            <a:xfrm flipH="1" flipV="1">
              <a:off x="3098592" y="3206487"/>
              <a:ext cx="404367" cy="45783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53F47F5-8513-4E70-A2F1-1B0D5CF45089}"/>
                </a:ext>
              </a:extLst>
            </p:cNvPr>
            <p:cNvCxnSpPr>
              <a:cxnSpLocks/>
            </p:cNvCxnSpPr>
            <p:nvPr/>
          </p:nvCxnSpPr>
          <p:spPr>
            <a:xfrm flipH="1" flipV="1">
              <a:off x="2427195" y="2412845"/>
              <a:ext cx="360927" cy="45810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4150F10-88D7-448A-8D16-900FBADB2B1D}"/>
                </a:ext>
              </a:extLst>
            </p:cNvPr>
            <p:cNvCxnSpPr>
              <a:cxnSpLocks/>
            </p:cNvCxnSpPr>
            <p:nvPr/>
          </p:nvCxnSpPr>
          <p:spPr>
            <a:xfrm>
              <a:off x="2388072" y="2290482"/>
              <a:ext cx="80010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CA92CD4-BD12-4CA5-9F27-9F98E4071716}"/>
                </a:ext>
              </a:extLst>
            </p:cNvPr>
            <p:cNvCxnSpPr>
              <a:cxnSpLocks/>
            </p:cNvCxnSpPr>
            <p:nvPr/>
          </p:nvCxnSpPr>
          <p:spPr>
            <a:xfrm flipH="1" flipV="1">
              <a:off x="3032312" y="1607727"/>
              <a:ext cx="410136" cy="4401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842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38BC1-39AA-40A6-8FBE-3F570FD6157B}"/>
              </a:ext>
            </a:extLst>
          </p:cNvPr>
          <p:cNvSpPr>
            <a:spLocks noGrp="1"/>
          </p:cNvSpPr>
          <p:nvPr>
            <p:ph type="title"/>
          </p:nvPr>
        </p:nvSpPr>
        <p:spPr/>
        <p:txBody>
          <a:bodyPr/>
          <a:lstStyle/>
          <a:p>
            <a:r>
              <a:rPr lang="en-US" altLang="zh-CN" dirty="0"/>
              <a:t>4.5.4. </a:t>
            </a:r>
            <a:r>
              <a:rPr lang="zh-CN" altLang="en-US" dirty="0"/>
              <a:t>深度优先遍历</a:t>
            </a:r>
          </a:p>
        </p:txBody>
      </p:sp>
      <p:pic>
        <p:nvPicPr>
          <p:cNvPr id="3" name="图片 2">
            <a:extLst>
              <a:ext uri="{FF2B5EF4-FFF2-40B4-BE49-F238E27FC236}">
                <a16:creationId xmlns:a16="http://schemas.microsoft.com/office/drawing/2014/main" id="{78FE75B4-2162-4B01-A1F8-F27276B63ECA}"/>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53BD35F0-440A-4E07-8715-6683C3AF00FB}"/>
              </a:ext>
            </a:extLst>
          </p:cNvPr>
          <p:cNvPicPr>
            <a:picLocks noChangeAspect="1"/>
          </p:cNvPicPr>
          <p:nvPr/>
        </p:nvPicPr>
        <p:blipFill>
          <a:blip r:embed="rId3"/>
          <a:stretch>
            <a:fillRect/>
          </a:stretch>
        </p:blipFill>
        <p:spPr>
          <a:xfrm>
            <a:off x="4296400" y="1174072"/>
            <a:ext cx="7667365" cy="4815555"/>
          </a:xfrm>
          <a:prstGeom prst="rect">
            <a:avLst/>
          </a:prstGeom>
        </p:spPr>
      </p:pic>
      <p:grpSp>
        <p:nvGrpSpPr>
          <p:cNvPr id="24" name="组合 23">
            <a:extLst>
              <a:ext uri="{FF2B5EF4-FFF2-40B4-BE49-F238E27FC236}">
                <a16:creationId xmlns:a16="http://schemas.microsoft.com/office/drawing/2014/main" id="{C031FC1B-185A-41F1-892E-D26206737D62}"/>
              </a:ext>
            </a:extLst>
          </p:cNvPr>
          <p:cNvGrpSpPr/>
          <p:nvPr/>
        </p:nvGrpSpPr>
        <p:grpSpPr>
          <a:xfrm>
            <a:off x="779930" y="1633817"/>
            <a:ext cx="2716306" cy="2432122"/>
            <a:chOff x="779930" y="1633817"/>
            <a:chExt cx="2716306" cy="2432122"/>
          </a:xfrm>
        </p:grpSpPr>
        <p:cxnSp>
          <p:nvCxnSpPr>
            <p:cNvPr id="5" name="直接箭头连接符 4">
              <a:extLst>
                <a:ext uri="{FF2B5EF4-FFF2-40B4-BE49-F238E27FC236}">
                  <a16:creationId xmlns:a16="http://schemas.microsoft.com/office/drawing/2014/main" id="{800140BC-AB41-4F8C-8779-067484FEFDEE}"/>
                </a:ext>
              </a:extLst>
            </p:cNvPr>
            <p:cNvCxnSpPr>
              <a:cxnSpLocks/>
            </p:cNvCxnSpPr>
            <p:nvPr/>
          </p:nvCxnSpPr>
          <p:spPr>
            <a:xfrm flipH="1">
              <a:off x="2077571" y="1633817"/>
              <a:ext cx="299477" cy="37651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8DED40DB-347E-4BC8-827B-4DCAB6B10D8E}"/>
                </a:ext>
              </a:extLst>
            </p:cNvPr>
            <p:cNvCxnSpPr>
              <a:cxnSpLocks/>
            </p:cNvCxnSpPr>
            <p:nvPr/>
          </p:nvCxnSpPr>
          <p:spPr>
            <a:xfrm flipH="1">
              <a:off x="1436595" y="2386853"/>
              <a:ext cx="358587" cy="4549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9A75D64B-CB30-4F19-AD4D-61B649957295}"/>
                </a:ext>
              </a:extLst>
            </p:cNvPr>
            <p:cNvCxnSpPr>
              <a:cxnSpLocks/>
            </p:cNvCxnSpPr>
            <p:nvPr/>
          </p:nvCxnSpPr>
          <p:spPr>
            <a:xfrm flipH="1">
              <a:off x="779930" y="3201296"/>
              <a:ext cx="329452" cy="45540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1B594D2-8452-496D-897E-D4D59CFCFED6}"/>
                </a:ext>
              </a:extLst>
            </p:cNvPr>
            <p:cNvCxnSpPr>
              <a:cxnSpLocks/>
            </p:cNvCxnSpPr>
            <p:nvPr/>
          </p:nvCxnSpPr>
          <p:spPr>
            <a:xfrm flipV="1">
              <a:off x="1079408" y="3139888"/>
              <a:ext cx="1435192" cy="81144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5BB4225-5E87-4496-AFE2-A6436B05A0E8}"/>
                </a:ext>
              </a:extLst>
            </p:cNvPr>
            <p:cNvCxnSpPr>
              <a:cxnSpLocks/>
            </p:cNvCxnSpPr>
            <p:nvPr/>
          </p:nvCxnSpPr>
          <p:spPr>
            <a:xfrm flipH="1">
              <a:off x="2460812" y="3468445"/>
              <a:ext cx="304618" cy="43378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A411189-C08B-4850-85A7-791DB4D080AC}"/>
                </a:ext>
              </a:extLst>
            </p:cNvPr>
            <p:cNvCxnSpPr>
              <a:cxnSpLocks/>
            </p:cNvCxnSpPr>
            <p:nvPr/>
          </p:nvCxnSpPr>
          <p:spPr>
            <a:xfrm flipV="1">
              <a:off x="2514600" y="4065938"/>
              <a:ext cx="661986" cy="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E3304C8-2002-458D-BBB6-0A6478C7182F}"/>
                </a:ext>
              </a:extLst>
            </p:cNvPr>
            <p:cNvCxnSpPr>
              <a:cxnSpLocks/>
            </p:cNvCxnSpPr>
            <p:nvPr/>
          </p:nvCxnSpPr>
          <p:spPr>
            <a:xfrm flipH="1" flipV="1">
              <a:off x="3496235" y="2677035"/>
              <a:ext cx="1" cy="90481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0848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66093-E5F2-4B53-AC13-02F3A1D27B36}"/>
              </a:ext>
            </a:extLst>
          </p:cNvPr>
          <p:cNvSpPr>
            <a:spLocks noGrp="1"/>
          </p:cNvSpPr>
          <p:nvPr>
            <p:ph type="title"/>
          </p:nvPr>
        </p:nvSpPr>
        <p:spPr/>
        <p:txBody>
          <a:bodyPr/>
          <a:lstStyle/>
          <a:p>
            <a:r>
              <a:rPr lang="en-US" altLang="zh-CN" dirty="0"/>
              <a:t>4.5.5. </a:t>
            </a:r>
            <a:r>
              <a:rPr lang="zh-CN" altLang="en-US" dirty="0"/>
              <a:t>宽度优先遍历</a:t>
            </a:r>
          </a:p>
        </p:txBody>
      </p:sp>
      <p:pic>
        <p:nvPicPr>
          <p:cNvPr id="3" name="图片 2">
            <a:extLst>
              <a:ext uri="{FF2B5EF4-FFF2-40B4-BE49-F238E27FC236}">
                <a16:creationId xmlns:a16="http://schemas.microsoft.com/office/drawing/2014/main" id="{3286B88D-9FD3-4DBF-BB5A-2CE6B6CEFA6F}"/>
              </a:ext>
            </a:extLst>
          </p:cNvPr>
          <p:cNvPicPr>
            <a:picLocks noChangeAspect="1"/>
          </p:cNvPicPr>
          <p:nvPr/>
        </p:nvPicPr>
        <p:blipFill>
          <a:blip r:embed="rId2"/>
          <a:stretch>
            <a:fillRect/>
          </a:stretch>
        </p:blipFill>
        <p:spPr>
          <a:xfrm>
            <a:off x="490422" y="1358179"/>
            <a:ext cx="3304318" cy="2871465"/>
          </a:xfrm>
          <a:prstGeom prst="rect">
            <a:avLst/>
          </a:prstGeom>
        </p:spPr>
      </p:pic>
      <p:pic>
        <p:nvPicPr>
          <p:cNvPr id="4" name="图片 3">
            <a:extLst>
              <a:ext uri="{FF2B5EF4-FFF2-40B4-BE49-F238E27FC236}">
                <a16:creationId xmlns:a16="http://schemas.microsoft.com/office/drawing/2014/main" id="{804B0FE9-9B3A-4B9C-8ECB-CBC527E1DC61}"/>
              </a:ext>
            </a:extLst>
          </p:cNvPr>
          <p:cNvPicPr>
            <a:picLocks noChangeAspect="1"/>
          </p:cNvPicPr>
          <p:nvPr/>
        </p:nvPicPr>
        <p:blipFill>
          <a:blip r:embed="rId3"/>
          <a:stretch>
            <a:fillRect/>
          </a:stretch>
        </p:blipFill>
        <p:spPr>
          <a:xfrm>
            <a:off x="4281739" y="1255612"/>
            <a:ext cx="7635520" cy="4353526"/>
          </a:xfrm>
          <a:prstGeom prst="rect">
            <a:avLst/>
          </a:prstGeom>
        </p:spPr>
      </p:pic>
      <p:cxnSp>
        <p:nvCxnSpPr>
          <p:cNvPr id="6" name="直接箭头连接符 5">
            <a:extLst>
              <a:ext uri="{FF2B5EF4-FFF2-40B4-BE49-F238E27FC236}">
                <a16:creationId xmlns:a16="http://schemas.microsoft.com/office/drawing/2014/main" id="{96DDFFB1-3F1F-43E1-8C83-44B09B0A241F}"/>
              </a:ext>
            </a:extLst>
          </p:cNvPr>
          <p:cNvCxnSpPr>
            <a:cxnSpLocks/>
          </p:cNvCxnSpPr>
          <p:nvPr/>
        </p:nvCxnSpPr>
        <p:spPr>
          <a:xfrm flipH="1">
            <a:off x="2142582" y="1680882"/>
            <a:ext cx="284612" cy="3832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6A5CE88-9E45-4814-B570-C5895B73BBB8}"/>
              </a:ext>
            </a:extLst>
          </p:cNvPr>
          <p:cNvCxnSpPr>
            <a:cxnSpLocks/>
          </p:cNvCxnSpPr>
          <p:nvPr/>
        </p:nvCxnSpPr>
        <p:spPr>
          <a:xfrm>
            <a:off x="2427194" y="2346512"/>
            <a:ext cx="773206"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887635DE-CC96-4B3C-832B-9B8CFFABB2B5}"/>
              </a:ext>
            </a:extLst>
          </p:cNvPr>
          <p:cNvCxnSpPr>
            <a:cxnSpLocks/>
          </p:cNvCxnSpPr>
          <p:nvPr/>
        </p:nvCxnSpPr>
        <p:spPr>
          <a:xfrm flipH="1">
            <a:off x="1653988" y="2521324"/>
            <a:ext cx="1445559" cy="60511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7F0BCA4-62E3-4E47-B665-B35AFA4AE56C}"/>
              </a:ext>
            </a:extLst>
          </p:cNvPr>
          <p:cNvCxnSpPr>
            <a:cxnSpLocks/>
          </p:cNvCxnSpPr>
          <p:nvPr/>
        </p:nvCxnSpPr>
        <p:spPr>
          <a:xfrm>
            <a:off x="1745894" y="3180229"/>
            <a:ext cx="80010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BBF6B9C-D9FC-4149-99FF-98A13DC35E62}"/>
              </a:ext>
            </a:extLst>
          </p:cNvPr>
          <p:cNvCxnSpPr>
            <a:cxnSpLocks/>
          </p:cNvCxnSpPr>
          <p:nvPr/>
        </p:nvCxnSpPr>
        <p:spPr>
          <a:xfrm flipH="1">
            <a:off x="1001806" y="3281082"/>
            <a:ext cx="1544188" cy="65890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DF2858E-C913-460B-91FE-BCA82827E63C}"/>
              </a:ext>
            </a:extLst>
          </p:cNvPr>
          <p:cNvCxnSpPr>
            <a:cxnSpLocks/>
          </p:cNvCxnSpPr>
          <p:nvPr/>
        </p:nvCxnSpPr>
        <p:spPr>
          <a:xfrm>
            <a:off x="1089212" y="4101354"/>
            <a:ext cx="77993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67F4F68-A85F-402C-B7D2-513E078DEFBD}"/>
              </a:ext>
            </a:extLst>
          </p:cNvPr>
          <p:cNvCxnSpPr>
            <a:cxnSpLocks/>
          </p:cNvCxnSpPr>
          <p:nvPr/>
        </p:nvCxnSpPr>
        <p:spPr>
          <a:xfrm>
            <a:off x="2492189" y="4085667"/>
            <a:ext cx="779930"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5968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1AC991-F9B6-4228-8F24-C2FF7B773055}"/>
              </a:ext>
            </a:extLst>
          </p:cNvPr>
          <p:cNvSpPr>
            <a:spLocks noGrp="1"/>
          </p:cNvSpPr>
          <p:nvPr>
            <p:ph type="title"/>
          </p:nvPr>
        </p:nvSpPr>
        <p:spPr/>
        <p:txBody>
          <a:bodyPr/>
          <a:lstStyle/>
          <a:p>
            <a:r>
              <a:rPr lang="en-US" altLang="zh-CN" dirty="0"/>
              <a:t>5. </a:t>
            </a:r>
            <a:r>
              <a:rPr lang="zh-CN" altLang="en-US" dirty="0"/>
              <a:t>图与相关的算法</a:t>
            </a:r>
          </a:p>
        </p:txBody>
      </p:sp>
      <p:pic>
        <p:nvPicPr>
          <p:cNvPr id="3" name="图片 2">
            <a:extLst>
              <a:ext uri="{FF2B5EF4-FFF2-40B4-BE49-F238E27FC236}">
                <a16:creationId xmlns:a16="http://schemas.microsoft.com/office/drawing/2014/main" id="{479BB369-EDFD-4DFA-BAB7-1F56950F357C}"/>
              </a:ext>
            </a:extLst>
          </p:cNvPr>
          <p:cNvPicPr>
            <a:picLocks noChangeAspect="1"/>
          </p:cNvPicPr>
          <p:nvPr/>
        </p:nvPicPr>
        <p:blipFill>
          <a:blip r:embed="rId2"/>
          <a:stretch>
            <a:fillRect/>
          </a:stretch>
        </p:blipFill>
        <p:spPr>
          <a:xfrm>
            <a:off x="733964" y="727937"/>
            <a:ext cx="2609718" cy="2948982"/>
          </a:xfrm>
          <a:prstGeom prst="rect">
            <a:avLst/>
          </a:prstGeom>
        </p:spPr>
      </p:pic>
      <p:pic>
        <p:nvPicPr>
          <p:cNvPr id="4" name="图片 3">
            <a:extLst>
              <a:ext uri="{FF2B5EF4-FFF2-40B4-BE49-F238E27FC236}">
                <a16:creationId xmlns:a16="http://schemas.microsoft.com/office/drawing/2014/main" id="{5997D669-6534-490B-9FE1-312A7FE43805}"/>
              </a:ext>
            </a:extLst>
          </p:cNvPr>
          <p:cNvPicPr>
            <a:picLocks noChangeAspect="1"/>
          </p:cNvPicPr>
          <p:nvPr/>
        </p:nvPicPr>
        <p:blipFill>
          <a:blip r:embed="rId3"/>
          <a:stretch>
            <a:fillRect/>
          </a:stretch>
        </p:blipFill>
        <p:spPr>
          <a:xfrm>
            <a:off x="733964" y="4107523"/>
            <a:ext cx="2609718" cy="2260016"/>
          </a:xfrm>
          <a:prstGeom prst="rect">
            <a:avLst/>
          </a:prstGeom>
        </p:spPr>
      </p:pic>
      <p:sp>
        <p:nvSpPr>
          <p:cNvPr id="5" name="矩形 4">
            <a:extLst>
              <a:ext uri="{FF2B5EF4-FFF2-40B4-BE49-F238E27FC236}">
                <a16:creationId xmlns:a16="http://schemas.microsoft.com/office/drawing/2014/main" id="{EAD91D78-C1CA-4055-B02C-2A950BA4CAE4}"/>
              </a:ext>
            </a:extLst>
          </p:cNvPr>
          <p:cNvSpPr/>
          <p:nvPr/>
        </p:nvSpPr>
        <p:spPr>
          <a:xfrm>
            <a:off x="3527022" y="727937"/>
            <a:ext cx="8339069" cy="445622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Graph</a:t>
            </a:r>
            <a:r>
              <a:rPr lang="zh-CN" altLang="en-US" sz="1600" dirty="0">
                <a:latin typeface="微软雅黑" panose="020B0503020204020204" pitchFamily="34" charset="-122"/>
                <a:ea typeface="微软雅黑" panose="020B0503020204020204" pitchFamily="34" charset="-122"/>
              </a:rPr>
              <a:t>）是表示物件（数据元素）与物件（数据元素）之间的关系的数学对象，是图论的基本研究对象。</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有</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无向图：如果给图的每条边规定一个方向，那么得到的图称为有向图。在有向图中，与一个节点相关联的边有出边和入边之分。相反，边没有方向的图称为无向图。</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一个图如果任意两顶点之间只有一条边（在有向图中为两顶点之间每个方向只有一条边）；边集中不含环，则称为单图。</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图的表示，使用二元组标记 </a:t>
            </a:r>
            <a:r>
              <a:rPr lang="en-US" altLang="zh-CN" sz="1600" dirty="0">
                <a:latin typeface="微软雅黑" panose="020B0503020204020204" pitchFamily="34" charset="-122"/>
                <a:ea typeface="微软雅黑" panose="020B0503020204020204" pitchFamily="34" charset="-122"/>
              </a:rPr>
              <a:t>G=(V,E)</a:t>
            </a:r>
            <a:r>
              <a:rPr lang="zh-CN" altLang="en-US" sz="1600" dirty="0">
                <a:latin typeface="微软雅黑" panose="020B0503020204020204" pitchFamily="34" charset="-122"/>
                <a:ea typeface="微软雅黑" panose="020B0503020204020204" pitchFamily="34" charset="-122"/>
              </a:rPr>
              <a:t>，其中 </a:t>
            </a:r>
            <a:r>
              <a:rPr lang="en-US" altLang="zh-CN" sz="1600" dirty="0">
                <a:latin typeface="微软雅黑" panose="020B0503020204020204" pitchFamily="34" charset="-122"/>
                <a:ea typeface="微软雅黑" panose="020B0503020204020204" pitchFamily="34" charset="-122"/>
              </a:rPr>
              <a:t>V </a:t>
            </a:r>
            <a:r>
              <a:rPr lang="zh-CN" altLang="en-US" sz="1600" dirty="0">
                <a:latin typeface="微软雅黑" panose="020B0503020204020204" pitchFamily="34" charset="-122"/>
                <a:ea typeface="微软雅黑" panose="020B0503020204020204" pitchFamily="34" charset="-122"/>
              </a:rPr>
              <a:t>表示数据元素集合，</a:t>
            </a:r>
            <a:r>
              <a:rPr lang="en-US" altLang="zh-CN" sz="1600" dirty="0">
                <a:latin typeface="微软雅黑" panose="020B0503020204020204" pitchFamily="34" charset="-122"/>
                <a:ea typeface="微软雅黑" panose="020B0503020204020204" pitchFamily="34" charset="-122"/>
              </a:rPr>
              <a:t>E </a:t>
            </a:r>
            <a:r>
              <a:rPr lang="zh-CN" altLang="en-US" sz="1600" dirty="0">
                <a:latin typeface="微软雅黑" panose="020B0503020204020204" pitchFamily="34" charset="-122"/>
                <a:ea typeface="微软雅黑" panose="020B0503020204020204" pitchFamily="34" charset="-122"/>
              </a:rPr>
              <a:t>表示边集合。</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en-US" altLang="zh-CN" sz="1600" dirty="0">
                <a:solidFill>
                  <a:srgbClr val="00B050"/>
                </a:solidFill>
                <a:latin typeface="微软雅黑" panose="020B0503020204020204" pitchFamily="34" charset="-122"/>
                <a:ea typeface="微软雅黑" panose="020B0503020204020204" pitchFamily="34" charset="-122"/>
              </a:rPr>
              <a:t>V={V1,V2,V3,V5}</a:t>
            </a:r>
          </a:p>
          <a:p>
            <a:pPr marL="742950" lvl="1" indent="-285750">
              <a:lnSpc>
                <a:spcPct val="150000"/>
              </a:lnSpc>
              <a:buFont typeface="Wingdings" panose="05000000000000000000" pitchFamily="2" charset="2"/>
              <a:buChar char="p"/>
            </a:pPr>
            <a:r>
              <a:rPr lang="en-US" altLang="zh-CN" sz="1600" dirty="0">
                <a:solidFill>
                  <a:srgbClr val="00B050"/>
                </a:solidFill>
                <a:latin typeface="微软雅黑" panose="020B0503020204020204" pitchFamily="34" charset="-122"/>
                <a:ea typeface="微软雅黑" panose="020B0503020204020204" pitchFamily="34" charset="-122"/>
              </a:rPr>
              <a:t>E={(V1,V2),(V2,V3),(V3,V4),(V4,V5),(V5,V1),(V2,V5),(V4,V1)}  </a:t>
            </a:r>
            <a:r>
              <a:rPr lang="zh-CN" altLang="en-US" sz="1600" dirty="0">
                <a:solidFill>
                  <a:srgbClr val="00B050"/>
                </a:solidFill>
                <a:latin typeface="微软雅黑" panose="020B0503020204020204" pitchFamily="34" charset="-122"/>
                <a:ea typeface="微软雅黑" panose="020B0503020204020204" pitchFamily="34" charset="-122"/>
              </a:rPr>
              <a:t>（顶点不分次序）</a:t>
            </a:r>
            <a:endParaRPr lang="en-US" altLang="zh-CN" sz="1600" dirty="0">
              <a:solidFill>
                <a:srgbClr val="00B050"/>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en-US" altLang="zh-CN" sz="1600" dirty="0">
                <a:solidFill>
                  <a:srgbClr val="7030A0"/>
                </a:solidFill>
                <a:latin typeface="微软雅黑" panose="020B0503020204020204" pitchFamily="34" charset="-122"/>
                <a:ea typeface="微软雅黑" panose="020B0503020204020204" pitchFamily="34" charset="-122"/>
              </a:rPr>
              <a:t>V={V1,V2,V3,V5}</a:t>
            </a:r>
          </a:p>
          <a:p>
            <a:pPr marL="742950" lvl="1" indent="-285750">
              <a:lnSpc>
                <a:spcPct val="150000"/>
              </a:lnSpc>
              <a:buFont typeface="Wingdings" panose="05000000000000000000" pitchFamily="2" charset="2"/>
              <a:buChar char="p"/>
            </a:pPr>
            <a:r>
              <a:rPr lang="en-US" altLang="zh-CN" sz="1600" dirty="0">
                <a:solidFill>
                  <a:srgbClr val="7030A0"/>
                </a:solidFill>
                <a:latin typeface="微软雅黑" panose="020B0503020204020204" pitchFamily="34" charset="-122"/>
                <a:ea typeface="微软雅黑" panose="020B0503020204020204" pitchFamily="34" charset="-122"/>
              </a:rPr>
              <a:t>E={&lt;V1,V2&gt;,&lt;V2,V3&gt;,&lt;V1,V5&gt;,&lt;V5,V4&gt;,&lt;V4,V1&gt;,&lt;V4,V3&gt;} </a:t>
            </a:r>
            <a:r>
              <a:rPr lang="zh-CN" altLang="en-US" sz="1600" dirty="0">
                <a:solidFill>
                  <a:srgbClr val="7030A0"/>
                </a:solidFill>
                <a:latin typeface="微软雅黑" panose="020B0503020204020204" pitchFamily="34" charset="-122"/>
                <a:ea typeface="微软雅黑" panose="020B0503020204020204" pitchFamily="34" charset="-122"/>
              </a:rPr>
              <a:t>（顶点有次序</a:t>
            </a:r>
            <a:r>
              <a:rPr lang="zh-CN" altLang="en-US" sz="1600" dirty="0">
                <a:latin typeface="微软雅黑" panose="020B0503020204020204" pitchFamily="34" charset="-122"/>
                <a:ea typeface="微软雅黑" panose="020B0503020204020204" pitchFamily="34" charset="-122"/>
              </a:rPr>
              <a:t>）</a:t>
            </a:r>
          </a:p>
        </p:txBody>
      </p:sp>
      <p:sp>
        <p:nvSpPr>
          <p:cNvPr id="6" name="矩形 5">
            <a:extLst>
              <a:ext uri="{FF2B5EF4-FFF2-40B4-BE49-F238E27FC236}">
                <a16:creationId xmlns:a16="http://schemas.microsoft.com/office/drawing/2014/main" id="{A92E53E2-431B-4DE1-8A82-9A9550585A69}"/>
              </a:ext>
            </a:extLst>
          </p:cNvPr>
          <p:cNvSpPr/>
          <p:nvPr/>
        </p:nvSpPr>
        <p:spPr>
          <a:xfrm>
            <a:off x="1509037" y="3676919"/>
            <a:ext cx="877163" cy="369332"/>
          </a:xfrm>
          <a:prstGeom prst="rect">
            <a:avLst/>
          </a:prstGeom>
        </p:spPr>
        <p:txBody>
          <a:bodyPr wrap="none">
            <a:spAutoFit/>
          </a:bodyPr>
          <a:lstStyle/>
          <a:p>
            <a:pPr>
              <a:buNone/>
            </a:pPr>
            <a:r>
              <a:rPr lang="zh-CN" altLang="en-US" dirty="0">
                <a:latin typeface="微软雅黑" panose="020B0503020204020204" pitchFamily="34" charset="-122"/>
                <a:ea typeface="微软雅黑" panose="020B0503020204020204" pitchFamily="34" charset="-122"/>
              </a:rPr>
              <a:t>无向图</a:t>
            </a:r>
            <a:endParaRPr lang="zh-CN" altLang="en-US" dirty="0"/>
          </a:p>
        </p:txBody>
      </p:sp>
      <p:sp>
        <p:nvSpPr>
          <p:cNvPr id="7" name="矩形 6">
            <a:extLst>
              <a:ext uri="{FF2B5EF4-FFF2-40B4-BE49-F238E27FC236}">
                <a16:creationId xmlns:a16="http://schemas.microsoft.com/office/drawing/2014/main" id="{2A3208BB-A8AD-4F47-BF1B-8A9ECE8D261B}"/>
              </a:ext>
            </a:extLst>
          </p:cNvPr>
          <p:cNvSpPr/>
          <p:nvPr/>
        </p:nvSpPr>
        <p:spPr>
          <a:xfrm>
            <a:off x="1600241" y="6367539"/>
            <a:ext cx="877163" cy="369332"/>
          </a:xfrm>
          <a:prstGeom prst="rect">
            <a:avLst/>
          </a:prstGeom>
        </p:spPr>
        <p:txBody>
          <a:bodyPr wrap="none">
            <a:spAutoFit/>
          </a:bodyPr>
          <a:lstStyle/>
          <a:p>
            <a:pPr>
              <a:buNone/>
            </a:pPr>
            <a:r>
              <a:rPr lang="zh-CN" altLang="en-US" dirty="0">
                <a:latin typeface="微软雅黑" panose="020B0503020204020204" pitchFamily="34" charset="-122"/>
                <a:ea typeface="微软雅黑" panose="020B0503020204020204" pitchFamily="34" charset="-122"/>
              </a:rPr>
              <a:t>有向图</a:t>
            </a:r>
            <a:endParaRPr lang="zh-CN" altLang="en-US" dirty="0"/>
          </a:p>
        </p:txBody>
      </p:sp>
    </p:spTree>
    <p:extLst>
      <p:ext uri="{BB962C8B-B14F-4D97-AF65-F5344CB8AC3E}">
        <p14:creationId xmlns:p14="http://schemas.microsoft.com/office/powerpoint/2010/main" val="160231671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B624F-CF22-44F8-805D-4C3E78B59D18}"/>
              </a:ext>
            </a:extLst>
          </p:cNvPr>
          <p:cNvSpPr>
            <a:spLocks noGrp="1"/>
          </p:cNvSpPr>
          <p:nvPr>
            <p:ph type="title"/>
          </p:nvPr>
        </p:nvSpPr>
        <p:spPr/>
        <p:txBody>
          <a:bodyPr/>
          <a:lstStyle/>
          <a:p>
            <a:r>
              <a:rPr lang="en-US" altLang="zh-CN" dirty="0"/>
              <a:t>5.1. </a:t>
            </a:r>
            <a:r>
              <a:rPr lang="zh-CN" altLang="en-US" dirty="0"/>
              <a:t>邻接矩阵表示法</a:t>
            </a:r>
          </a:p>
        </p:txBody>
      </p:sp>
      <p:sp>
        <p:nvSpPr>
          <p:cNvPr id="3" name="椭圆 2">
            <a:extLst>
              <a:ext uri="{FF2B5EF4-FFF2-40B4-BE49-F238E27FC236}">
                <a16:creationId xmlns:a16="http://schemas.microsoft.com/office/drawing/2014/main" id="{E04AF88C-595A-4F80-9B6B-0C407FE05BCA}"/>
              </a:ext>
            </a:extLst>
          </p:cNvPr>
          <p:cNvSpPr/>
          <p:nvPr/>
        </p:nvSpPr>
        <p:spPr>
          <a:xfrm>
            <a:off x="2647975" y="60329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4" name="椭圆 3">
            <a:extLst>
              <a:ext uri="{FF2B5EF4-FFF2-40B4-BE49-F238E27FC236}">
                <a16:creationId xmlns:a16="http://schemas.microsoft.com/office/drawing/2014/main" id="{EBE606F3-3046-45E4-8C90-45047F63C460}"/>
              </a:ext>
            </a:extLst>
          </p:cNvPr>
          <p:cNvSpPr/>
          <p:nvPr/>
        </p:nvSpPr>
        <p:spPr>
          <a:xfrm>
            <a:off x="2647976" y="2138051"/>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5" name="椭圆 4">
            <a:extLst>
              <a:ext uri="{FF2B5EF4-FFF2-40B4-BE49-F238E27FC236}">
                <a16:creationId xmlns:a16="http://schemas.microsoft.com/office/drawing/2014/main" id="{8D7F2A65-0D08-40B3-B138-D4C2BF147968}"/>
              </a:ext>
            </a:extLst>
          </p:cNvPr>
          <p:cNvSpPr/>
          <p:nvPr/>
        </p:nvSpPr>
        <p:spPr>
          <a:xfrm>
            <a:off x="1697718" y="141728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52A4DD95-26EC-4885-A4BC-EE4982715FF1}"/>
              </a:ext>
            </a:extLst>
          </p:cNvPr>
          <p:cNvSpPr/>
          <p:nvPr/>
        </p:nvSpPr>
        <p:spPr>
          <a:xfrm>
            <a:off x="3558790" y="141728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cxnSp>
        <p:nvCxnSpPr>
          <p:cNvPr id="8" name="直接连接符 7">
            <a:extLst>
              <a:ext uri="{FF2B5EF4-FFF2-40B4-BE49-F238E27FC236}">
                <a16:creationId xmlns:a16="http://schemas.microsoft.com/office/drawing/2014/main" id="{A31F21B2-1CEC-4494-BB6E-7B2305FC3D3A}"/>
              </a:ext>
            </a:extLst>
          </p:cNvPr>
          <p:cNvCxnSpPr>
            <a:stCxn id="3" idx="3"/>
            <a:endCxn id="5" idx="7"/>
          </p:cNvCxnSpPr>
          <p:nvPr/>
        </p:nvCxnSpPr>
        <p:spPr>
          <a:xfrm flipH="1">
            <a:off x="2095145" y="101305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3C17189-A9CA-46A0-9906-B20D9698B8A3}"/>
              </a:ext>
            </a:extLst>
          </p:cNvPr>
          <p:cNvCxnSpPr>
            <a:cxnSpLocks/>
            <a:stCxn id="3" idx="4"/>
            <a:endCxn id="4" idx="0"/>
          </p:cNvCxnSpPr>
          <p:nvPr/>
        </p:nvCxnSpPr>
        <p:spPr>
          <a:xfrm>
            <a:off x="2880783" y="1083353"/>
            <a:ext cx="1" cy="1054698"/>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C3AB0A8-EB6B-43D3-A3AA-375F03D1AE7C}"/>
              </a:ext>
            </a:extLst>
          </p:cNvPr>
          <p:cNvCxnSpPr>
            <a:cxnSpLocks/>
            <a:stCxn id="4" idx="1"/>
            <a:endCxn id="5" idx="5"/>
          </p:cNvCxnSpPr>
          <p:nvPr/>
        </p:nvCxnSpPr>
        <p:spPr>
          <a:xfrm flipH="1" flipV="1">
            <a:off x="2095145" y="1827046"/>
            <a:ext cx="621019" cy="381308"/>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833C85A-6105-4331-86D0-2057340A5422}"/>
              </a:ext>
            </a:extLst>
          </p:cNvPr>
          <p:cNvCxnSpPr>
            <a:cxnSpLocks/>
            <a:stCxn id="3" idx="5"/>
            <a:endCxn id="6" idx="1"/>
          </p:cNvCxnSpPr>
          <p:nvPr/>
        </p:nvCxnSpPr>
        <p:spPr>
          <a:xfrm>
            <a:off x="3045402" y="101305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632D1973-7BEC-4EE3-9A3C-78B0A1846E7F}"/>
              </a:ext>
            </a:extLst>
          </p:cNvPr>
          <p:cNvGrpSpPr/>
          <p:nvPr/>
        </p:nvGrpSpPr>
        <p:grpSpPr>
          <a:xfrm>
            <a:off x="1097574" y="2901646"/>
            <a:ext cx="3485896" cy="3044977"/>
            <a:chOff x="1014387" y="3544883"/>
            <a:chExt cx="3485896" cy="3044977"/>
          </a:xfrm>
        </p:grpSpPr>
        <p:grpSp>
          <p:nvGrpSpPr>
            <p:cNvPr id="47" name="组合 46">
              <a:extLst>
                <a:ext uri="{FF2B5EF4-FFF2-40B4-BE49-F238E27FC236}">
                  <a16:creationId xmlns:a16="http://schemas.microsoft.com/office/drawing/2014/main" id="{2ECA2E94-FA24-4E3C-ADCB-F9CAA60C6F54}"/>
                </a:ext>
              </a:extLst>
            </p:cNvPr>
            <p:cNvGrpSpPr/>
            <p:nvPr/>
          </p:nvGrpSpPr>
          <p:grpSpPr>
            <a:xfrm>
              <a:off x="1014387" y="3544883"/>
              <a:ext cx="3485896" cy="3044977"/>
              <a:chOff x="1014387" y="3544883"/>
              <a:chExt cx="3485896" cy="3044977"/>
            </a:xfrm>
          </p:grpSpPr>
          <p:sp>
            <p:nvSpPr>
              <p:cNvPr id="33" name="左中括号 32">
                <a:extLst>
                  <a:ext uri="{FF2B5EF4-FFF2-40B4-BE49-F238E27FC236}">
                    <a16:creationId xmlns:a16="http://schemas.microsoft.com/office/drawing/2014/main" id="{C8A297D3-52B8-43C5-AE37-518C98DC745C}"/>
                  </a:ext>
                </a:extLst>
              </p:cNvPr>
              <p:cNvSpPr/>
              <p:nvPr/>
            </p:nvSpPr>
            <p:spPr>
              <a:xfrm>
                <a:off x="1656829" y="4098117"/>
                <a:ext cx="124160" cy="2491743"/>
              </a:xfrm>
              <a:prstGeom prst="leftBracket">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右中括号 33">
                <a:extLst>
                  <a:ext uri="{FF2B5EF4-FFF2-40B4-BE49-F238E27FC236}">
                    <a16:creationId xmlns:a16="http://schemas.microsoft.com/office/drawing/2014/main" id="{84B1F0B9-E974-44E4-86CB-57C6DFB95E6C}"/>
                  </a:ext>
                </a:extLst>
              </p:cNvPr>
              <p:cNvSpPr/>
              <p:nvPr/>
            </p:nvSpPr>
            <p:spPr>
              <a:xfrm>
                <a:off x="4429909" y="4098117"/>
                <a:ext cx="70374" cy="2491743"/>
              </a:xfrm>
              <a:prstGeom prst="rightBracket">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751096E-DBCD-4786-96E1-BC08D14104FB}"/>
                  </a:ext>
                </a:extLst>
              </p:cNvPr>
              <p:cNvSpPr/>
              <p:nvPr/>
            </p:nvSpPr>
            <p:spPr>
              <a:xfrm>
                <a:off x="1014390" y="4098117"/>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36" name="椭圆 35">
                <a:extLst>
                  <a:ext uri="{FF2B5EF4-FFF2-40B4-BE49-F238E27FC236}">
                    <a16:creationId xmlns:a16="http://schemas.microsoft.com/office/drawing/2014/main" id="{BE615D14-C095-4A88-8F53-616089CE0922}"/>
                  </a:ext>
                </a:extLst>
              </p:cNvPr>
              <p:cNvSpPr/>
              <p:nvPr/>
            </p:nvSpPr>
            <p:spPr>
              <a:xfrm>
                <a:off x="1014387" y="6109800"/>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37" name="椭圆 36">
                <a:extLst>
                  <a:ext uri="{FF2B5EF4-FFF2-40B4-BE49-F238E27FC236}">
                    <a16:creationId xmlns:a16="http://schemas.microsoft.com/office/drawing/2014/main" id="{0420DD30-1C24-48BF-996A-ED1645555ABB}"/>
                  </a:ext>
                </a:extLst>
              </p:cNvPr>
              <p:cNvSpPr/>
              <p:nvPr/>
            </p:nvSpPr>
            <p:spPr>
              <a:xfrm>
                <a:off x="1014389" y="476867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38" name="椭圆 37">
                <a:extLst>
                  <a:ext uri="{FF2B5EF4-FFF2-40B4-BE49-F238E27FC236}">
                    <a16:creationId xmlns:a16="http://schemas.microsoft.com/office/drawing/2014/main" id="{85E6229D-4777-4C30-A0BE-8375099D82C1}"/>
                  </a:ext>
                </a:extLst>
              </p:cNvPr>
              <p:cNvSpPr/>
              <p:nvPr/>
            </p:nvSpPr>
            <p:spPr>
              <a:xfrm>
                <a:off x="1014388" y="543923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sp>
            <p:nvSpPr>
              <p:cNvPr id="43" name="椭圆 42">
                <a:extLst>
                  <a:ext uri="{FF2B5EF4-FFF2-40B4-BE49-F238E27FC236}">
                    <a16:creationId xmlns:a16="http://schemas.microsoft.com/office/drawing/2014/main" id="{E758682D-06D6-4FFB-B3BA-1896896558D6}"/>
                  </a:ext>
                </a:extLst>
              </p:cNvPr>
              <p:cNvSpPr/>
              <p:nvPr/>
            </p:nvSpPr>
            <p:spPr>
              <a:xfrm>
                <a:off x="1964650" y="356906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44" name="椭圆 43">
                <a:extLst>
                  <a:ext uri="{FF2B5EF4-FFF2-40B4-BE49-F238E27FC236}">
                    <a16:creationId xmlns:a16="http://schemas.microsoft.com/office/drawing/2014/main" id="{2E84AB93-F658-4347-8569-7000EE2DEAFE}"/>
                  </a:ext>
                </a:extLst>
              </p:cNvPr>
              <p:cNvSpPr/>
              <p:nvPr/>
            </p:nvSpPr>
            <p:spPr>
              <a:xfrm>
                <a:off x="3874840" y="354488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45" name="椭圆 44">
                <a:extLst>
                  <a:ext uri="{FF2B5EF4-FFF2-40B4-BE49-F238E27FC236}">
                    <a16:creationId xmlns:a16="http://schemas.microsoft.com/office/drawing/2014/main" id="{05528EC3-1B3B-4992-BEAB-CD24D58F6553}"/>
                  </a:ext>
                </a:extLst>
              </p:cNvPr>
              <p:cNvSpPr/>
              <p:nvPr/>
            </p:nvSpPr>
            <p:spPr>
              <a:xfrm>
                <a:off x="2601380" y="3546135"/>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46" name="椭圆 45">
                <a:extLst>
                  <a:ext uri="{FF2B5EF4-FFF2-40B4-BE49-F238E27FC236}">
                    <a16:creationId xmlns:a16="http://schemas.microsoft.com/office/drawing/2014/main" id="{6907267A-1C42-4AA0-AD08-AE5E3FDAD043}"/>
                  </a:ext>
                </a:extLst>
              </p:cNvPr>
              <p:cNvSpPr/>
              <p:nvPr/>
            </p:nvSpPr>
            <p:spPr>
              <a:xfrm>
                <a:off x="3238110" y="3546135"/>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grpSp>
        <p:sp>
          <p:nvSpPr>
            <p:cNvPr id="60" name="文本框 59">
              <a:extLst>
                <a:ext uri="{FF2B5EF4-FFF2-40B4-BE49-F238E27FC236}">
                  <a16:creationId xmlns:a16="http://schemas.microsoft.com/office/drawing/2014/main" id="{37531BFE-DA80-4FFB-9818-AF102882F6BB}"/>
                </a:ext>
              </a:extLst>
            </p:cNvPr>
            <p:cNvSpPr txBox="1"/>
            <p:nvPr/>
          </p:nvSpPr>
          <p:spPr>
            <a:xfrm>
              <a:off x="1952626" y="4768678"/>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1" name="文本框 60">
              <a:extLst>
                <a:ext uri="{FF2B5EF4-FFF2-40B4-BE49-F238E27FC236}">
                  <a16:creationId xmlns:a16="http://schemas.microsoft.com/office/drawing/2014/main" id="{64BB075D-DE37-49F4-849B-A7A521C07428}"/>
                </a:ext>
              </a:extLst>
            </p:cNvPr>
            <p:cNvSpPr txBox="1"/>
            <p:nvPr/>
          </p:nvSpPr>
          <p:spPr>
            <a:xfrm>
              <a:off x="1947439" y="5434084"/>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2" name="文本框 61">
              <a:extLst>
                <a:ext uri="{FF2B5EF4-FFF2-40B4-BE49-F238E27FC236}">
                  <a16:creationId xmlns:a16="http://schemas.microsoft.com/office/drawing/2014/main" id="{D10DDC51-061C-4F9B-97D9-5BD7602FD770}"/>
                </a:ext>
              </a:extLst>
            </p:cNvPr>
            <p:cNvSpPr txBox="1"/>
            <p:nvPr/>
          </p:nvSpPr>
          <p:spPr>
            <a:xfrm>
              <a:off x="1947439" y="6109800"/>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3" name="文本框 62">
              <a:extLst>
                <a:ext uri="{FF2B5EF4-FFF2-40B4-BE49-F238E27FC236}">
                  <a16:creationId xmlns:a16="http://schemas.microsoft.com/office/drawing/2014/main" id="{2A14EB22-4C5D-4A8C-BDA2-B5D50C31B43C}"/>
                </a:ext>
              </a:extLst>
            </p:cNvPr>
            <p:cNvSpPr txBox="1"/>
            <p:nvPr/>
          </p:nvSpPr>
          <p:spPr>
            <a:xfrm>
              <a:off x="2654778" y="4153481"/>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4" name="文本框 63">
              <a:extLst>
                <a:ext uri="{FF2B5EF4-FFF2-40B4-BE49-F238E27FC236}">
                  <a16:creationId xmlns:a16="http://schemas.microsoft.com/office/drawing/2014/main" id="{61D747AA-7AF1-4BE9-8801-A887467ECAB9}"/>
                </a:ext>
              </a:extLst>
            </p:cNvPr>
            <p:cNvSpPr txBox="1"/>
            <p:nvPr/>
          </p:nvSpPr>
          <p:spPr>
            <a:xfrm>
              <a:off x="3331476" y="4153481"/>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5" name="文本框 64">
              <a:extLst>
                <a:ext uri="{FF2B5EF4-FFF2-40B4-BE49-F238E27FC236}">
                  <a16:creationId xmlns:a16="http://schemas.microsoft.com/office/drawing/2014/main" id="{BB9575E5-0D49-4538-A948-FD7E2E72C259}"/>
                </a:ext>
              </a:extLst>
            </p:cNvPr>
            <p:cNvSpPr txBox="1"/>
            <p:nvPr/>
          </p:nvSpPr>
          <p:spPr>
            <a:xfrm>
              <a:off x="3937720" y="4153481"/>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6" name="文本框 65">
              <a:extLst>
                <a:ext uri="{FF2B5EF4-FFF2-40B4-BE49-F238E27FC236}">
                  <a16:creationId xmlns:a16="http://schemas.microsoft.com/office/drawing/2014/main" id="{EB114494-50EC-4C7D-9034-779911328672}"/>
                </a:ext>
              </a:extLst>
            </p:cNvPr>
            <p:cNvSpPr txBox="1"/>
            <p:nvPr/>
          </p:nvSpPr>
          <p:spPr>
            <a:xfrm>
              <a:off x="3951194" y="4763523"/>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7" name="文本框 66">
              <a:extLst>
                <a:ext uri="{FF2B5EF4-FFF2-40B4-BE49-F238E27FC236}">
                  <a16:creationId xmlns:a16="http://schemas.microsoft.com/office/drawing/2014/main" id="{9AFCE23D-CB05-4D04-8014-EA180B937CF7}"/>
                </a:ext>
              </a:extLst>
            </p:cNvPr>
            <p:cNvSpPr txBox="1"/>
            <p:nvPr/>
          </p:nvSpPr>
          <p:spPr>
            <a:xfrm>
              <a:off x="2661544" y="6109800"/>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72" name="文本框 71">
              <a:extLst>
                <a:ext uri="{FF2B5EF4-FFF2-40B4-BE49-F238E27FC236}">
                  <a16:creationId xmlns:a16="http://schemas.microsoft.com/office/drawing/2014/main" id="{65568D04-BB41-4A0B-B310-E6E0CD6FB62C}"/>
                </a:ext>
              </a:extLst>
            </p:cNvPr>
            <p:cNvSpPr txBox="1"/>
            <p:nvPr/>
          </p:nvSpPr>
          <p:spPr>
            <a:xfrm>
              <a:off x="1977317" y="4177359"/>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3" name="文本框 72">
              <a:extLst>
                <a:ext uri="{FF2B5EF4-FFF2-40B4-BE49-F238E27FC236}">
                  <a16:creationId xmlns:a16="http://schemas.microsoft.com/office/drawing/2014/main" id="{6D643267-F939-4F14-8DEB-39A03A361635}"/>
                </a:ext>
              </a:extLst>
            </p:cNvPr>
            <p:cNvSpPr txBox="1"/>
            <p:nvPr/>
          </p:nvSpPr>
          <p:spPr>
            <a:xfrm>
              <a:off x="2650380" y="4768678"/>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4" name="文本框 73">
              <a:extLst>
                <a:ext uri="{FF2B5EF4-FFF2-40B4-BE49-F238E27FC236}">
                  <a16:creationId xmlns:a16="http://schemas.microsoft.com/office/drawing/2014/main" id="{80CAFADE-5325-4236-A446-FA1B9BC19025}"/>
                </a:ext>
              </a:extLst>
            </p:cNvPr>
            <p:cNvSpPr txBox="1"/>
            <p:nvPr/>
          </p:nvSpPr>
          <p:spPr>
            <a:xfrm>
              <a:off x="3331476" y="4763523"/>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5" name="文本框 74">
              <a:extLst>
                <a:ext uri="{FF2B5EF4-FFF2-40B4-BE49-F238E27FC236}">
                  <a16:creationId xmlns:a16="http://schemas.microsoft.com/office/drawing/2014/main" id="{EBA05FE8-5D7B-40F7-A289-D944EA3C8CC4}"/>
                </a:ext>
              </a:extLst>
            </p:cNvPr>
            <p:cNvSpPr txBox="1"/>
            <p:nvPr/>
          </p:nvSpPr>
          <p:spPr>
            <a:xfrm>
              <a:off x="2645866" y="5435706"/>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6" name="文本框 75">
              <a:extLst>
                <a:ext uri="{FF2B5EF4-FFF2-40B4-BE49-F238E27FC236}">
                  <a16:creationId xmlns:a16="http://schemas.microsoft.com/office/drawing/2014/main" id="{F7BBD2A5-7E73-41A6-B8B0-ACFF3704A283}"/>
                </a:ext>
              </a:extLst>
            </p:cNvPr>
            <p:cNvSpPr txBox="1"/>
            <p:nvPr/>
          </p:nvSpPr>
          <p:spPr>
            <a:xfrm>
              <a:off x="3331474" y="5434084"/>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7" name="文本框 76">
              <a:extLst>
                <a:ext uri="{FF2B5EF4-FFF2-40B4-BE49-F238E27FC236}">
                  <a16:creationId xmlns:a16="http://schemas.microsoft.com/office/drawing/2014/main" id="{705162CD-03FC-4223-ACBD-4EFF2726105E}"/>
                </a:ext>
              </a:extLst>
            </p:cNvPr>
            <p:cNvSpPr txBox="1"/>
            <p:nvPr/>
          </p:nvSpPr>
          <p:spPr>
            <a:xfrm>
              <a:off x="3945366" y="5434084"/>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8" name="文本框 77">
              <a:extLst>
                <a:ext uri="{FF2B5EF4-FFF2-40B4-BE49-F238E27FC236}">
                  <a16:creationId xmlns:a16="http://schemas.microsoft.com/office/drawing/2014/main" id="{F4BD7DC8-F122-4E5A-8D7A-32E6868E823F}"/>
                </a:ext>
              </a:extLst>
            </p:cNvPr>
            <p:cNvSpPr txBox="1"/>
            <p:nvPr/>
          </p:nvSpPr>
          <p:spPr>
            <a:xfrm>
              <a:off x="3332263" y="6104645"/>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79" name="文本框 78">
              <a:extLst>
                <a:ext uri="{FF2B5EF4-FFF2-40B4-BE49-F238E27FC236}">
                  <a16:creationId xmlns:a16="http://schemas.microsoft.com/office/drawing/2014/main" id="{FA5B946B-16AD-412D-8A9B-A4CA6127A50D}"/>
                </a:ext>
              </a:extLst>
            </p:cNvPr>
            <p:cNvSpPr txBox="1"/>
            <p:nvPr/>
          </p:nvSpPr>
          <p:spPr>
            <a:xfrm>
              <a:off x="3933135" y="6112327"/>
              <a:ext cx="312906" cy="369332"/>
            </a:xfrm>
            <a:prstGeom prst="rect">
              <a:avLst/>
            </a:prstGeom>
            <a:noFill/>
          </p:spPr>
          <p:txBody>
            <a:bodyPr wrap="none" rtlCol="0">
              <a:spAutoFit/>
            </a:bodyPr>
            <a:lstStyle/>
            <a:p>
              <a:pPr>
                <a:buNone/>
              </a:pPr>
              <a:r>
                <a:rPr lang="en-US" altLang="zh-CN" dirty="0"/>
                <a:t>0</a:t>
              </a:r>
              <a:endParaRPr lang="zh-CN" altLang="en-US" dirty="0"/>
            </a:p>
          </p:txBody>
        </p:sp>
      </p:grpSp>
      <p:sp>
        <p:nvSpPr>
          <p:cNvPr id="18" name="椭圆 17">
            <a:extLst>
              <a:ext uri="{FF2B5EF4-FFF2-40B4-BE49-F238E27FC236}">
                <a16:creationId xmlns:a16="http://schemas.microsoft.com/office/drawing/2014/main" id="{6280DAEE-F91D-4785-890A-BB883A14E7CF}"/>
              </a:ext>
            </a:extLst>
          </p:cNvPr>
          <p:cNvSpPr/>
          <p:nvPr/>
        </p:nvSpPr>
        <p:spPr>
          <a:xfrm>
            <a:off x="8167597" y="58137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19" name="椭圆 18">
            <a:extLst>
              <a:ext uri="{FF2B5EF4-FFF2-40B4-BE49-F238E27FC236}">
                <a16:creationId xmlns:a16="http://schemas.microsoft.com/office/drawing/2014/main" id="{9E17E2B9-2271-4F0B-A545-9A36889E9D35}"/>
              </a:ext>
            </a:extLst>
          </p:cNvPr>
          <p:cNvSpPr/>
          <p:nvPr/>
        </p:nvSpPr>
        <p:spPr>
          <a:xfrm>
            <a:off x="8167598" y="211613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20" name="椭圆 19">
            <a:extLst>
              <a:ext uri="{FF2B5EF4-FFF2-40B4-BE49-F238E27FC236}">
                <a16:creationId xmlns:a16="http://schemas.microsoft.com/office/drawing/2014/main" id="{F1F746FC-6C4B-4BA3-9E77-28EFE298C926}"/>
              </a:ext>
            </a:extLst>
          </p:cNvPr>
          <p:cNvSpPr/>
          <p:nvPr/>
        </p:nvSpPr>
        <p:spPr>
          <a:xfrm>
            <a:off x="7217340" y="1395374"/>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21" name="椭圆 20">
            <a:extLst>
              <a:ext uri="{FF2B5EF4-FFF2-40B4-BE49-F238E27FC236}">
                <a16:creationId xmlns:a16="http://schemas.microsoft.com/office/drawing/2014/main" id="{8A8BEE93-A41D-422D-BE43-F9690832CFFB}"/>
              </a:ext>
            </a:extLst>
          </p:cNvPr>
          <p:cNvSpPr/>
          <p:nvPr/>
        </p:nvSpPr>
        <p:spPr>
          <a:xfrm>
            <a:off x="9078412" y="1395374"/>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cxnSp>
        <p:nvCxnSpPr>
          <p:cNvPr id="22" name="直接连接符 21">
            <a:extLst>
              <a:ext uri="{FF2B5EF4-FFF2-40B4-BE49-F238E27FC236}">
                <a16:creationId xmlns:a16="http://schemas.microsoft.com/office/drawing/2014/main" id="{380AF742-F9A1-4B0E-9F27-A0688B1903F4}"/>
              </a:ext>
            </a:extLst>
          </p:cNvPr>
          <p:cNvCxnSpPr>
            <a:cxnSpLocks/>
            <a:stCxn id="18" idx="3"/>
            <a:endCxn id="20" idx="7"/>
          </p:cNvCxnSpPr>
          <p:nvPr/>
        </p:nvCxnSpPr>
        <p:spPr>
          <a:xfrm flipH="1">
            <a:off x="7614767" y="991135"/>
            <a:ext cx="621018" cy="474542"/>
          </a:xfrm>
          <a:prstGeom prst="line">
            <a:avLst/>
          </a:prstGeom>
          <a:ln w="28575">
            <a:solidFill>
              <a:srgbClr val="FF9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1A56191-684E-4615-98A8-8D54D86A5D91}"/>
              </a:ext>
            </a:extLst>
          </p:cNvPr>
          <p:cNvCxnSpPr>
            <a:cxnSpLocks/>
            <a:stCxn id="20" idx="6"/>
            <a:endCxn id="19" idx="0"/>
          </p:cNvCxnSpPr>
          <p:nvPr/>
        </p:nvCxnSpPr>
        <p:spPr>
          <a:xfrm>
            <a:off x="7682955" y="1635404"/>
            <a:ext cx="717451" cy="480732"/>
          </a:xfrm>
          <a:prstGeom prst="line">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3CD62B9-B021-41BA-846B-D5375DDD55AA}"/>
              </a:ext>
            </a:extLst>
          </p:cNvPr>
          <p:cNvCxnSpPr>
            <a:cxnSpLocks/>
            <a:stCxn id="19" idx="2"/>
            <a:endCxn id="20" idx="4"/>
          </p:cNvCxnSpPr>
          <p:nvPr/>
        </p:nvCxnSpPr>
        <p:spPr>
          <a:xfrm flipH="1" flipV="1">
            <a:off x="7450148" y="1875434"/>
            <a:ext cx="717450" cy="480732"/>
          </a:xfrm>
          <a:prstGeom prst="line">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FF06B13-67D4-44F7-A9D2-2D9116BC7580}"/>
              </a:ext>
            </a:extLst>
          </p:cNvPr>
          <p:cNvCxnSpPr>
            <a:cxnSpLocks/>
            <a:stCxn id="19" idx="7"/>
            <a:endCxn id="21" idx="3"/>
          </p:cNvCxnSpPr>
          <p:nvPr/>
        </p:nvCxnSpPr>
        <p:spPr>
          <a:xfrm flipV="1">
            <a:off x="8565025" y="1805131"/>
            <a:ext cx="581575" cy="381308"/>
          </a:xfrm>
          <a:prstGeom prst="line">
            <a:avLst/>
          </a:prstGeom>
          <a:ln w="28575">
            <a:solidFill>
              <a:srgbClr val="FF9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A481FF8C-85D0-48B4-B9CB-A499180C5F3C}"/>
              </a:ext>
            </a:extLst>
          </p:cNvPr>
          <p:cNvGrpSpPr/>
          <p:nvPr/>
        </p:nvGrpSpPr>
        <p:grpSpPr>
          <a:xfrm>
            <a:off x="6649575" y="2836226"/>
            <a:ext cx="3485896" cy="3052659"/>
            <a:chOff x="6433626" y="3429000"/>
            <a:chExt cx="3485896" cy="3052659"/>
          </a:xfrm>
        </p:grpSpPr>
        <p:grpSp>
          <p:nvGrpSpPr>
            <p:cNvPr id="48" name="组合 47">
              <a:extLst>
                <a:ext uri="{FF2B5EF4-FFF2-40B4-BE49-F238E27FC236}">
                  <a16:creationId xmlns:a16="http://schemas.microsoft.com/office/drawing/2014/main" id="{931E2A28-9A15-4E4A-8CE9-88B222692631}"/>
                </a:ext>
              </a:extLst>
            </p:cNvPr>
            <p:cNvGrpSpPr/>
            <p:nvPr/>
          </p:nvGrpSpPr>
          <p:grpSpPr>
            <a:xfrm>
              <a:off x="6433626" y="3429000"/>
              <a:ext cx="3485896" cy="3044977"/>
              <a:chOff x="1014387" y="3544883"/>
              <a:chExt cx="3485896" cy="3044977"/>
            </a:xfrm>
          </p:grpSpPr>
          <p:sp>
            <p:nvSpPr>
              <p:cNvPr id="49" name="左中括号 48">
                <a:extLst>
                  <a:ext uri="{FF2B5EF4-FFF2-40B4-BE49-F238E27FC236}">
                    <a16:creationId xmlns:a16="http://schemas.microsoft.com/office/drawing/2014/main" id="{F1A04F8C-F759-4567-9012-B3662FFECE4B}"/>
                  </a:ext>
                </a:extLst>
              </p:cNvPr>
              <p:cNvSpPr/>
              <p:nvPr/>
            </p:nvSpPr>
            <p:spPr>
              <a:xfrm>
                <a:off x="1656829" y="4098117"/>
                <a:ext cx="124160" cy="2491743"/>
              </a:xfrm>
              <a:prstGeom prst="leftBracket">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右中括号 49">
                <a:extLst>
                  <a:ext uri="{FF2B5EF4-FFF2-40B4-BE49-F238E27FC236}">
                    <a16:creationId xmlns:a16="http://schemas.microsoft.com/office/drawing/2014/main" id="{DBDB0DCA-F3D7-49DB-A4A7-6BAA3D37B43C}"/>
                  </a:ext>
                </a:extLst>
              </p:cNvPr>
              <p:cNvSpPr/>
              <p:nvPr/>
            </p:nvSpPr>
            <p:spPr>
              <a:xfrm>
                <a:off x="4429909" y="4098117"/>
                <a:ext cx="70374" cy="2491743"/>
              </a:xfrm>
              <a:prstGeom prst="rightBracket">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CBEABC9C-0AD0-475F-8DF0-C85B9F22CD5A}"/>
                  </a:ext>
                </a:extLst>
              </p:cNvPr>
              <p:cNvSpPr/>
              <p:nvPr/>
            </p:nvSpPr>
            <p:spPr>
              <a:xfrm>
                <a:off x="1014390" y="4098117"/>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52" name="椭圆 51">
                <a:extLst>
                  <a:ext uri="{FF2B5EF4-FFF2-40B4-BE49-F238E27FC236}">
                    <a16:creationId xmlns:a16="http://schemas.microsoft.com/office/drawing/2014/main" id="{D2E5C198-46E1-4B8C-A6AF-421222E53E6D}"/>
                  </a:ext>
                </a:extLst>
              </p:cNvPr>
              <p:cNvSpPr/>
              <p:nvPr/>
            </p:nvSpPr>
            <p:spPr>
              <a:xfrm>
                <a:off x="1014387" y="6109800"/>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53" name="椭圆 52">
                <a:extLst>
                  <a:ext uri="{FF2B5EF4-FFF2-40B4-BE49-F238E27FC236}">
                    <a16:creationId xmlns:a16="http://schemas.microsoft.com/office/drawing/2014/main" id="{28F25F32-AAA4-49BF-BFDF-C8CA84CB5530}"/>
                  </a:ext>
                </a:extLst>
              </p:cNvPr>
              <p:cNvSpPr/>
              <p:nvPr/>
            </p:nvSpPr>
            <p:spPr>
              <a:xfrm>
                <a:off x="1014389" y="476867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54" name="椭圆 53">
                <a:extLst>
                  <a:ext uri="{FF2B5EF4-FFF2-40B4-BE49-F238E27FC236}">
                    <a16:creationId xmlns:a16="http://schemas.microsoft.com/office/drawing/2014/main" id="{83BE4FAC-3505-44E7-9872-EA048D241AC1}"/>
                  </a:ext>
                </a:extLst>
              </p:cNvPr>
              <p:cNvSpPr/>
              <p:nvPr/>
            </p:nvSpPr>
            <p:spPr>
              <a:xfrm>
                <a:off x="1014388" y="543923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sp>
            <p:nvSpPr>
              <p:cNvPr id="55" name="椭圆 54">
                <a:extLst>
                  <a:ext uri="{FF2B5EF4-FFF2-40B4-BE49-F238E27FC236}">
                    <a16:creationId xmlns:a16="http://schemas.microsoft.com/office/drawing/2014/main" id="{8407EE38-AE1F-4D94-82BF-74D006A60F7C}"/>
                  </a:ext>
                </a:extLst>
              </p:cNvPr>
              <p:cNvSpPr/>
              <p:nvPr/>
            </p:nvSpPr>
            <p:spPr>
              <a:xfrm>
                <a:off x="1964650" y="3569066"/>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1</a:t>
                </a:r>
                <a:endParaRPr lang="zh-CN" altLang="en-US" b="1" dirty="0">
                  <a:solidFill>
                    <a:schemeClr val="bg1">
                      <a:lumMod val="50000"/>
                    </a:schemeClr>
                  </a:solidFill>
                  <a:latin typeface="+mj-ea"/>
                  <a:ea typeface="+mj-ea"/>
                </a:endParaRPr>
              </a:p>
            </p:txBody>
          </p:sp>
          <p:sp>
            <p:nvSpPr>
              <p:cNvPr id="56" name="椭圆 55">
                <a:extLst>
                  <a:ext uri="{FF2B5EF4-FFF2-40B4-BE49-F238E27FC236}">
                    <a16:creationId xmlns:a16="http://schemas.microsoft.com/office/drawing/2014/main" id="{8FBA90D1-B564-429A-8EBD-1C6AE6FD65F2}"/>
                  </a:ext>
                </a:extLst>
              </p:cNvPr>
              <p:cNvSpPr/>
              <p:nvPr/>
            </p:nvSpPr>
            <p:spPr>
              <a:xfrm>
                <a:off x="3874840" y="354488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4</a:t>
                </a:r>
                <a:endParaRPr lang="zh-CN" altLang="en-US" b="1" dirty="0">
                  <a:solidFill>
                    <a:schemeClr val="bg1">
                      <a:lumMod val="50000"/>
                    </a:schemeClr>
                  </a:solidFill>
                  <a:latin typeface="+mj-ea"/>
                  <a:ea typeface="+mj-ea"/>
                </a:endParaRPr>
              </a:p>
            </p:txBody>
          </p:sp>
          <p:sp>
            <p:nvSpPr>
              <p:cNvPr id="57" name="椭圆 56">
                <a:extLst>
                  <a:ext uri="{FF2B5EF4-FFF2-40B4-BE49-F238E27FC236}">
                    <a16:creationId xmlns:a16="http://schemas.microsoft.com/office/drawing/2014/main" id="{DAE87470-FDBF-4A87-9512-A87E26E7E590}"/>
                  </a:ext>
                </a:extLst>
              </p:cNvPr>
              <p:cNvSpPr/>
              <p:nvPr/>
            </p:nvSpPr>
            <p:spPr>
              <a:xfrm>
                <a:off x="2601380" y="3546135"/>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2</a:t>
                </a:r>
                <a:endParaRPr lang="zh-CN" altLang="en-US" b="1" dirty="0">
                  <a:solidFill>
                    <a:schemeClr val="bg1">
                      <a:lumMod val="50000"/>
                    </a:schemeClr>
                  </a:solidFill>
                  <a:latin typeface="+mj-ea"/>
                  <a:ea typeface="+mj-ea"/>
                </a:endParaRPr>
              </a:p>
            </p:txBody>
          </p:sp>
          <p:sp>
            <p:nvSpPr>
              <p:cNvPr id="58" name="椭圆 57">
                <a:extLst>
                  <a:ext uri="{FF2B5EF4-FFF2-40B4-BE49-F238E27FC236}">
                    <a16:creationId xmlns:a16="http://schemas.microsoft.com/office/drawing/2014/main" id="{0EBEFB13-EEE8-4827-80C1-C7AB1D809462}"/>
                  </a:ext>
                </a:extLst>
              </p:cNvPr>
              <p:cNvSpPr/>
              <p:nvPr/>
            </p:nvSpPr>
            <p:spPr>
              <a:xfrm>
                <a:off x="3238110" y="3546135"/>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3</a:t>
                </a:r>
                <a:endParaRPr lang="zh-CN" altLang="en-US" b="1" dirty="0">
                  <a:solidFill>
                    <a:schemeClr val="bg1">
                      <a:lumMod val="50000"/>
                    </a:schemeClr>
                  </a:solidFill>
                  <a:latin typeface="+mj-ea"/>
                  <a:ea typeface="+mj-ea"/>
                </a:endParaRPr>
              </a:p>
            </p:txBody>
          </p:sp>
        </p:grpSp>
        <p:sp>
          <p:nvSpPr>
            <p:cNvPr id="59" name="文本框 58">
              <a:extLst>
                <a:ext uri="{FF2B5EF4-FFF2-40B4-BE49-F238E27FC236}">
                  <a16:creationId xmlns:a16="http://schemas.microsoft.com/office/drawing/2014/main" id="{234BB458-9E5C-4AFA-A14B-1CE47701E471}"/>
                </a:ext>
              </a:extLst>
            </p:cNvPr>
            <p:cNvSpPr txBox="1"/>
            <p:nvPr/>
          </p:nvSpPr>
          <p:spPr>
            <a:xfrm>
              <a:off x="8819009" y="6104645"/>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8" name="文本框 67">
              <a:extLst>
                <a:ext uri="{FF2B5EF4-FFF2-40B4-BE49-F238E27FC236}">
                  <a16:creationId xmlns:a16="http://schemas.microsoft.com/office/drawing/2014/main" id="{E78747CF-16B3-402F-992D-D41C7E364C9D}"/>
                </a:ext>
              </a:extLst>
            </p:cNvPr>
            <p:cNvSpPr txBox="1"/>
            <p:nvPr/>
          </p:nvSpPr>
          <p:spPr>
            <a:xfrm>
              <a:off x="8105140" y="4024943"/>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69" name="文本框 68">
              <a:extLst>
                <a:ext uri="{FF2B5EF4-FFF2-40B4-BE49-F238E27FC236}">
                  <a16:creationId xmlns:a16="http://schemas.microsoft.com/office/drawing/2014/main" id="{03347589-E8AE-45E4-B517-29683350C2D4}"/>
                </a:ext>
              </a:extLst>
            </p:cNvPr>
            <p:cNvSpPr txBox="1"/>
            <p:nvPr/>
          </p:nvSpPr>
          <p:spPr>
            <a:xfrm>
              <a:off x="9391710" y="4652795"/>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70" name="文本框 69">
              <a:extLst>
                <a:ext uri="{FF2B5EF4-FFF2-40B4-BE49-F238E27FC236}">
                  <a16:creationId xmlns:a16="http://schemas.microsoft.com/office/drawing/2014/main" id="{5DB87D15-DCD5-4DEE-8B8F-2D362B4896A9}"/>
                </a:ext>
              </a:extLst>
            </p:cNvPr>
            <p:cNvSpPr txBox="1"/>
            <p:nvPr/>
          </p:nvSpPr>
          <p:spPr>
            <a:xfrm>
              <a:off x="8105140" y="6104645"/>
              <a:ext cx="312906" cy="369332"/>
            </a:xfrm>
            <a:prstGeom prst="rect">
              <a:avLst/>
            </a:prstGeom>
            <a:noFill/>
          </p:spPr>
          <p:txBody>
            <a:bodyPr wrap="none" rtlCol="0">
              <a:spAutoFit/>
            </a:bodyPr>
            <a:lstStyle/>
            <a:p>
              <a:pPr>
                <a:buNone/>
              </a:pPr>
              <a:r>
                <a:rPr lang="en-US" altLang="zh-CN" dirty="0"/>
                <a:t>1</a:t>
              </a:r>
              <a:endParaRPr lang="zh-CN" altLang="en-US" dirty="0"/>
            </a:p>
          </p:txBody>
        </p:sp>
        <p:sp>
          <p:nvSpPr>
            <p:cNvPr id="80" name="文本框 79">
              <a:extLst>
                <a:ext uri="{FF2B5EF4-FFF2-40B4-BE49-F238E27FC236}">
                  <a16:creationId xmlns:a16="http://schemas.microsoft.com/office/drawing/2014/main" id="{C8DD30ED-9D11-4DB2-9DE2-F09E1C2D60B4}"/>
                </a:ext>
              </a:extLst>
            </p:cNvPr>
            <p:cNvSpPr txBox="1"/>
            <p:nvPr/>
          </p:nvSpPr>
          <p:spPr>
            <a:xfrm>
              <a:off x="7446420" y="4037598"/>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1" name="文本框 80">
              <a:extLst>
                <a:ext uri="{FF2B5EF4-FFF2-40B4-BE49-F238E27FC236}">
                  <a16:creationId xmlns:a16="http://schemas.microsoft.com/office/drawing/2014/main" id="{B2B09852-2463-46C8-8449-235280C5A6B7}"/>
                </a:ext>
              </a:extLst>
            </p:cNvPr>
            <p:cNvSpPr txBox="1"/>
            <p:nvPr/>
          </p:nvSpPr>
          <p:spPr>
            <a:xfrm>
              <a:off x="7467788" y="4669402"/>
              <a:ext cx="325125" cy="369332"/>
            </a:xfrm>
            <a:prstGeom prst="rect">
              <a:avLst/>
            </a:prstGeom>
            <a:noFill/>
          </p:spPr>
          <p:txBody>
            <a:bodyPr wrap="square" rtlCol="0">
              <a:spAutoFit/>
            </a:bodyPr>
            <a:lstStyle/>
            <a:p>
              <a:pPr>
                <a:buNone/>
              </a:pPr>
              <a:r>
                <a:rPr lang="en-US" altLang="zh-CN" dirty="0"/>
                <a:t>0</a:t>
              </a:r>
              <a:endParaRPr lang="zh-CN" altLang="en-US" dirty="0"/>
            </a:p>
          </p:txBody>
        </p:sp>
        <p:sp>
          <p:nvSpPr>
            <p:cNvPr id="82" name="文本框 81">
              <a:extLst>
                <a:ext uri="{FF2B5EF4-FFF2-40B4-BE49-F238E27FC236}">
                  <a16:creationId xmlns:a16="http://schemas.microsoft.com/office/drawing/2014/main" id="{7C5843F1-DC43-4CE9-B4FF-75C38110D742}"/>
                </a:ext>
              </a:extLst>
            </p:cNvPr>
            <p:cNvSpPr txBox="1"/>
            <p:nvPr/>
          </p:nvSpPr>
          <p:spPr>
            <a:xfrm>
              <a:off x="7473897" y="5378720"/>
              <a:ext cx="312906" cy="369332"/>
            </a:xfrm>
            <a:prstGeom prst="rect">
              <a:avLst/>
            </a:prstGeom>
            <a:noFill/>
          </p:spPr>
          <p:txBody>
            <a:bodyPr wrap="square" rtlCol="0">
              <a:spAutoFit/>
            </a:bodyPr>
            <a:lstStyle/>
            <a:p>
              <a:pPr>
                <a:buNone/>
              </a:pPr>
              <a:r>
                <a:rPr lang="en-US" altLang="zh-CN" dirty="0"/>
                <a:t>0</a:t>
              </a:r>
              <a:endParaRPr lang="zh-CN" altLang="en-US" dirty="0"/>
            </a:p>
          </p:txBody>
        </p:sp>
        <p:sp>
          <p:nvSpPr>
            <p:cNvPr id="83" name="文本框 82">
              <a:extLst>
                <a:ext uri="{FF2B5EF4-FFF2-40B4-BE49-F238E27FC236}">
                  <a16:creationId xmlns:a16="http://schemas.microsoft.com/office/drawing/2014/main" id="{A6943147-7523-48B9-BEAA-95C3F987BA39}"/>
                </a:ext>
              </a:extLst>
            </p:cNvPr>
            <p:cNvSpPr txBox="1"/>
            <p:nvPr/>
          </p:nvSpPr>
          <p:spPr>
            <a:xfrm>
              <a:off x="7483343" y="6104645"/>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4" name="文本框 83">
              <a:extLst>
                <a:ext uri="{FF2B5EF4-FFF2-40B4-BE49-F238E27FC236}">
                  <a16:creationId xmlns:a16="http://schemas.microsoft.com/office/drawing/2014/main" id="{F6ED8405-D0F7-4002-9CD0-2D837273A4D1}"/>
                </a:ext>
              </a:extLst>
            </p:cNvPr>
            <p:cNvSpPr txBox="1"/>
            <p:nvPr/>
          </p:nvSpPr>
          <p:spPr>
            <a:xfrm>
              <a:off x="8763860" y="4024943"/>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5" name="文本框 84">
              <a:extLst>
                <a:ext uri="{FF2B5EF4-FFF2-40B4-BE49-F238E27FC236}">
                  <a16:creationId xmlns:a16="http://schemas.microsoft.com/office/drawing/2014/main" id="{810D2D01-4574-4BBC-9543-24E2F4A7CE1C}"/>
                </a:ext>
              </a:extLst>
            </p:cNvPr>
            <p:cNvSpPr txBox="1"/>
            <p:nvPr/>
          </p:nvSpPr>
          <p:spPr>
            <a:xfrm>
              <a:off x="9397048" y="4024943"/>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6" name="文本框 85">
              <a:extLst>
                <a:ext uri="{FF2B5EF4-FFF2-40B4-BE49-F238E27FC236}">
                  <a16:creationId xmlns:a16="http://schemas.microsoft.com/office/drawing/2014/main" id="{2D6F3149-BEC6-4BD3-B503-2D29CF29F2C3}"/>
                </a:ext>
              </a:extLst>
            </p:cNvPr>
            <p:cNvSpPr txBox="1"/>
            <p:nvPr/>
          </p:nvSpPr>
          <p:spPr>
            <a:xfrm>
              <a:off x="8105929" y="4694888"/>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7" name="文本框 86">
              <a:extLst>
                <a:ext uri="{FF2B5EF4-FFF2-40B4-BE49-F238E27FC236}">
                  <a16:creationId xmlns:a16="http://schemas.microsoft.com/office/drawing/2014/main" id="{8EF9E00C-B82C-4DBF-ABF5-BB836ADEA1A9}"/>
                </a:ext>
              </a:extLst>
            </p:cNvPr>
            <p:cNvSpPr txBox="1"/>
            <p:nvPr/>
          </p:nvSpPr>
          <p:spPr>
            <a:xfrm>
              <a:off x="8805134" y="4675744"/>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8" name="文本框 87">
              <a:extLst>
                <a:ext uri="{FF2B5EF4-FFF2-40B4-BE49-F238E27FC236}">
                  <a16:creationId xmlns:a16="http://schemas.microsoft.com/office/drawing/2014/main" id="{2B264DAC-6344-4062-8F9F-6C8EE47EB4B6}"/>
                </a:ext>
              </a:extLst>
            </p:cNvPr>
            <p:cNvSpPr txBox="1"/>
            <p:nvPr/>
          </p:nvSpPr>
          <p:spPr>
            <a:xfrm>
              <a:off x="8105140" y="5399766"/>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89" name="文本框 88">
              <a:extLst>
                <a:ext uri="{FF2B5EF4-FFF2-40B4-BE49-F238E27FC236}">
                  <a16:creationId xmlns:a16="http://schemas.microsoft.com/office/drawing/2014/main" id="{CCF6E535-6BFF-49E2-AE72-A8E2BE257B30}"/>
                </a:ext>
              </a:extLst>
            </p:cNvPr>
            <p:cNvSpPr txBox="1"/>
            <p:nvPr/>
          </p:nvSpPr>
          <p:spPr>
            <a:xfrm>
              <a:off x="8805134" y="5428492"/>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90" name="文本框 89">
              <a:extLst>
                <a:ext uri="{FF2B5EF4-FFF2-40B4-BE49-F238E27FC236}">
                  <a16:creationId xmlns:a16="http://schemas.microsoft.com/office/drawing/2014/main" id="{E599A2ED-100E-44E2-97B4-14B5927BFED8}"/>
                </a:ext>
              </a:extLst>
            </p:cNvPr>
            <p:cNvSpPr txBox="1"/>
            <p:nvPr/>
          </p:nvSpPr>
          <p:spPr>
            <a:xfrm>
              <a:off x="9397048" y="5343988"/>
              <a:ext cx="312906" cy="369332"/>
            </a:xfrm>
            <a:prstGeom prst="rect">
              <a:avLst/>
            </a:prstGeom>
            <a:noFill/>
          </p:spPr>
          <p:txBody>
            <a:bodyPr wrap="none" rtlCol="0">
              <a:spAutoFit/>
            </a:bodyPr>
            <a:lstStyle/>
            <a:p>
              <a:pPr>
                <a:buNone/>
              </a:pPr>
              <a:r>
                <a:rPr lang="en-US" altLang="zh-CN" dirty="0"/>
                <a:t>0</a:t>
              </a:r>
              <a:endParaRPr lang="zh-CN" altLang="en-US" dirty="0"/>
            </a:p>
          </p:txBody>
        </p:sp>
        <p:sp>
          <p:nvSpPr>
            <p:cNvPr id="91" name="文本框 90">
              <a:extLst>
                <a:ext uri="{FF2B5EF4-FFF2-40B4-BE49-F238E27FC236}">
                  <a16:creationId xmlns:a16="http://schemas.microsoft.com/office/drawing/2014/main" id="{EED0E42E-D1B7-418B-B554-F19B20271646}"/>
                </a:ext>
              </a:extLst>
            </p:cNvPr>
            <p:cNvSpPr txBox="1"/>
            <p:nvPr/>
          </p:nvSpPr>
          <p:spPr>
            <a:xfrm>
              <a:off x="9362266" y="6112327"/>
              <a:ext cx="312906" cy="369332"/>
            </a:xfrm>
            <a:prstGeom prst="rect">
              <a:avLst/>
            </a:prstGeom>
            <a:noFill/>
          </p:spPr>
          <p:txBody>
            <a:bodyPr wrap="none" rtlCol="0">
              <a:spAutoFit/>
            </a:bodyPr>
            <a:lstStyle/>
            <a:p>
              <a:pPr>
                <a:buNone/>
              </a:pPr>
              <a:r>
                <a:rPr lang="en-US" altLang="zh-CN" dirty="0"/>
                <a:t>0</a:t>
              </a:r>
              <a:endParaRPr lang="zh-CN" altLang="en-US" dirty="0"/>
            </a:p>
          </p:txBody>
        </p:sp>
      </p:grpSp>
      <p:sp>
        <p:nvSpPr>
          <p:cNvPr id="96" name="文本框 95">
            <a:extLst>
              <a:ext uri="{FF2B5EF4-FFF2-40B4-BE49-F238E27FC236}">
                <a16:creationId xmlns:a16="http://schemas.microsoft.com/office/drawing/2014/main" id="{75AE873D-B7D6-4AA9-87D0-F4DD50569797}"/>
              </a:ext>
            </a:extLst>
          </p:cNvPr>
          <p:cNvSpPr txBox="1"/>
          <p:nvPr/>
        </p:nvSpPr>
        <p:spPr>
          <a:xfrm>
            <a:off x="1034815" y="6251385"/>
            <a:ext cx="4363695" cy="369332"/>
          </a:xfrm>
          <a:prstGeom prst="rect">
            <a:avLst/>
          </a:prstGeom>
          <a:noFill/>
        </p:spPr>
        <p:txBody>
          <a:bodyPr wrap="none" rtlCol="0">
            <a:spAutoFit/>
          </a:bodyPr>
          <a:lstStyle/>
          <a:p>
            <a:pPr>
              <a:buNone/>
            </a:pPr>
            <a:r>
              <a:rPr lang="en-US" altLang="zh-CN" dirty="0">
                <a:latin typeface="+mj-ea"/>
                <a:ea typeface="+mj-ea"/>
              </a:rPr>
              <a:t>A(2,4)=1 </a:t>
            </a:r>
            <a:r>
              <a:rPr lang="zh-CN" altLang="en-US" dirty="0">
                <a:latin typeface="+mj-ea"/>
                <a:ea typeface="+mj-ea"/>
              </a:rPr>
              <a:t>与 </a:t>
            </a:r>
            <a:r>
              <a:rPr lang="en-US" altLang="zh-CN" dirty="0">
                <a:latin typeface="+mj-ea"/>
                <a:ea typeface="+mj-ea"/>
              </a:rPr>
              <a:t>A(4,2)=1 </a:t>
            </a:r>
            <a:r>
              <a:rPr lang="zh-CN" altLang="en-US" dirty="0">
                <a:latin typeface="+mj-ea"/>
                <a:ea typeface="+mj-ea"/>
              </a:rPr>
              <a:t>表示</a:t>
            </a:r>
            <a:r>
              <a:rPr lang="zh-CN" altLang="en-US" dirty="0">
                <a:solidFill>
                  <a:srgbClr val="FF0000"/>
                </a:solidFill>
                <a:latin typeface="+mj-ea"/>
                <a:ea typeface="+mj-ea"/>
              </a:rPr>
              <a:t>相同</a:t>
            </a:r>
            <a:r>
              <a:rPr lang="zh-CN" altLang="en-US" dirty="0">
                <a:latin typeface="+mj-ea"/>
                <a:ea typeface="+mj-ea"/>
              </a:rPr>
              <a:t>的一条边</a:t>
            </a:r>
          </a:p>
        </p:txBody>
      </p:sp>
      <p:sp>
        <p:nvSpPr>
          <p:cNvPr id="97" name="文本框 96">
            <a:extLst>
              <a:ext uri="{FF2B5EF4-FFF2-40B4-BE49-F238E27FC236}">
                <a16:creationId xmlns:a16="http://schemas.microsoft.com/office/drawing/2014/main" id="{B09D714A-6E48-4ED7-8A15-B4E420C80C35}"/>
              </a:ext>
            </a:extLst>
          </p:cNvPr>
          <p:cNvSpPr txBox="1"/>
          <p:nvPr/>
        </p:nvSpPr>
        <p:spPr>
          <a:xfrm>
            <a:off x="6649575" y="6278662"/>
            <a:ext cx="4594528" cy="369332"/>
          </a:xfrm>
          <a:prstGeom prst="rect">
            <a:avLst/>
          </a:prstGeom>
          <a:noFill/>
        </p:spPr>
        <p:txBody>
          <a:bodyPr wrap="none" rtlCol="0">
            <a:spAutoFit/>
          </a:bodyPr>
          <a:lstStyle/>
          <a:p>
            <a:pPr>
              <a:buNone/>
            </a:pPr>
            <a:r>
              <a:rPr lang="en-US" altLang="zh-CN" dirty="0">
                <a:latin typeface="+mj-ea"/>
                <a:ea typeface="+mj-ea"/>
              </a:rPr>
              <a:t>A(2,4)=1 </a:t>
            </a:r>
            <a:r>
              <a:rPr lang="zh-CN" altLang="en-US" dirty="0">
                <a:latin typeface="+mj-ea"/>
                <a:ea typeface="+mj-ea"/>
              </a:rPr>
              <a:t>与 </a:t>
            </a:r>
            <a:r>
              <a:rPr lang="en-US" altLang="zh-CN" dirty="0">
                <a:latin typeface="+mj-ea"/>
                <a:ea typeface="+mj-ea"/>
              </a:rPr>
              <a:t>A(4,2)=1 </a:t>
            </a:r>
            <a:r>
              <a:rPr lang="zh-CN" altLang="en-US" dirty="0">
                <a:latin typeface="+mj-ea"/>
                <a:ea typeface="+mj-ea"/>
              </a:rPr>
              <a:t>表示不</a:t>
            </a:r>
            <a:r>
              <a:rPr lang="zh-CN" altLang="en-US" dirty="0">
                <a:solidFill>
                  <a:srgbClr val="FF0000"/>
                </a:solidFill>
                <a:latin typeface="+mj-ea"/>
                <a:ea typeface="+mj-ea"/>
              </a:rPr>
              <a:t>相同的</a:t>
            </a:r>
            <a:r>
              <a:rPr lang="zh-CN" altLang="en-US" dirty="0">
                <a:latin typeface="+mj-ea"/>
                <a:ea typeface="+mj-ea"/>
              </a:rPr>
              <a:t>两条边</a:t>
            </a:r>
          </a:p>
        </p:txBody>
      </p:sp>
    </p:spTree>
    <p:extLst>
      <p:ext uri="{BB962C8B-B14F-4D97-AF65-F5344CB8AC3E}">
        <p14:creationId xmlns:p14="http://schemas.microsoft.com/office/powerpoint/2010/main" val="17723059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CDE7F-2BA1-4A0B-BEB3-1767E943673E}"/>
              </a:ext>
            </a:extLst>
          </p:cNvPr>
          <p:cNvSpPr>
            <a:spLocks noGrp="1"/>
          </p:cNvSpPr>
          <p:nvPr>
            <p:ph type="title"/>
          </p:nvPr>
        </p:nvSpPr>
        <p:spPr>
          <a:xfrm>
            <a:off x="0" y="11561"/>
            <a:ext cx="10207256" cy="480060"/>
          </a:xfrm>
        </p:spPr>
        <p:txBody>
          <a:bodyPr/>
          <a:lstStyle/>
          <a:p>
            <a:r>
              <a:rPr lang="en-US" altLang="zh-CN" dirty="0"/>
              <a:t>5.2.</a:t>
            </a:r>
            <a:r>
              <a:rPr lang="zh-CN" altLang="en-US" dirty="0"/>
              <a:t>邻接表表示法</a:t>
            </a:r>
          </a:p>
        </p:txBody>
      </p:sp>
      <p:grpSp>
        <p:nvGrpSpPr>
          <p:cNvPr id="63" name="组合 62">
            <a:extLst>
              <a:ext uri="{FF2B5EF4-FFF2-40B4-BE49-F238E27FC236}">
                <a16:creationId xmlns:a16="http://schemas.microsoft.com/office/drawing/2014/main" id="{6E88DD27-B23E-4FB3-A01D-7A1F470F9F37}"/>
              </a:ext>
            </a:extLst>
          </p:cNvPr>
          <p:cNvGrpSpPr/>
          <p:nvPr/>
        </p:nvGrpSpPr>
        <p:grpSpPr>
          <a:xfrm>
            <a:off x="708287" y="1073433"/>
            <a:ext cx="2326687" cy="2005609"/>
            <a:chOff x="708287" y="1073433"/>
            <a:chExt cx="2326687" cy="2005609"/>
          </a:xfrm>
        </p:grpSpPr>
        <p:sp>
          <p:nvSpPr>
            <p:cNvPr id="3" name="椭圆 2">
              <a:extLst>
                <a:ext uri="{FF2B5EF4-FFF2-40B4-BE49-F238E27FC236}">
                  <a16:creationId xmlns:a16="http://schemas.microsoft.com/office/drawing/2014/main" id="{A5271586-CEF4-4804-A148-271CB6B16AA7}"/>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4" name="椭圆 3">
              <a:extLst>
                <a:ext uri="{FF2B5EF4-FFF2-40B4-BE49-F238E27FC236}">
                  <a16:creationId xmlns:a16="http://schemas.microsoft.com/office/drawing/2014/main" id="{228E80B1-F775-450F-9350-9ECE7F8F9965}"/>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5" name="椭圆 4">
              <a:extLst>
                <a:ext uri="{FF2B5EF4-FFF2-40B4-BE49-F238E27FC236}">
                  <a16:creationId xmlns:a16="http://schemas.microsoft.com/office/drawing/2014/main" id="{1D00FFDB-C715-4E28-9D3F-1E42E95811F7}"/>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847785A8-8DCC-47B9-A5EA-EF40428A5AD9}"/>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7" name="直接连接符 6">
              <a:extLst>
                <a:ext uri="{FF2B5EF4-FFF2-40B4-BE49-F238E27FC236}">
                  <a16:creationId xmlns:a16="http://schemas.microsoft.com/office/drawing/2014/main" id="{757C8587-6DA9-4956-8719-D2A8447B1C77}"/>
                </a:ext>
              </a:extLst>
            </p:cNvPr>
            <p:cNvCxnSpPr>
              <a:stCxn id="3" idx="3"/>
              <a:endCxn id="5"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8589B3A-5A62-4F3F-B3F6-998134DC3946}"/>
                </a:ext>
              </a:extLst>
            </p:cNvPr>
            <p:cNvCxnSpPr>
              <a:cxnSpLocks/>
              <a:stCxn id="3" idx="4"/>
              <a:endCxn id="4"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0196CE6-2F47-4D05-BC43-24E303250487}"/>
                </a:ext>
              </a:extLst>
            </p:cNvPr>
            <p:cNvCxnSpPr>
              <a:cxnSpLocks/>
              <a:stCxn id="4" idx="1"/>
              <a:endCxn id="5"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B7DF7890-6338-45CC-939C-5DEA640DE58B}"/>
                </a:ext>
              </a:extLst>
            </p:cNvPr>
            <p:cNvCxnSpPr>
              <a:cxnSpLocks/>
              <a:stCxn id="3" idx="5"/>
              <a:endCxn id="6"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42D7C30F-9B38-4808-BF35-64F6EEBD454C}"/>
              </a:ext>
            </a:extLst>
          </p:cNvPr>
          <p:cNvSpPr/>
          <p:nvPr/>
        </p:nvSpPr>
        <p:spPr>
          <a:xfrm>
            <a:off x="3678502" y="2270844"/>
            <a:ext cx="1639794"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Vertex Object</a:t>
            </a:r>
            <a:endParaRPr lang="zh-CN" altLang="en-US" dirty="0">
              <a:solidFill>
                <a:schemeClr val="accent4">
                  <a:lumMod val="10000"/>
                </a:schemeClr>
              </a:solidFill>
            </a:endParaRPr>
          </a:p>
        </p:txBody>
      </p:sp>
      <p:sp>
        <p:nvSpPr>
          <p:cNvPr id="12" name="矩形 11">
            <a:extLst>
              <a:ext uri="{FF2B5EF4-FFF2-40B4-BE49-F238E27FC236}">
                <a16:creationId xmlns:a16="http://schemas.microsoft.com/office/drawing/2014/main" id="{580919D9-1CEF-4C17-A968-205CC93FC823}"/>
              </a:ext>
            </a:extLst>
          </p:cNvPr>
          <p:cNvSpPr/>
          <p:nvPr/>
        </p:nvSpPr>
        <p:spPr>
          <a:xfrm>
            <a:off x="5318295" y="2270844"/>
            <a:ext cx="1639794"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First Edge</a:t>
            </a:r>
            <a:endParaRPr lang="zh-CN" altLang="en-US" dirty="0">
              <a:solidFill>
                <a:schemeClr val="accent4">
                  <a:lumMod val="10000"/>
                </a:schemeClr>
              </a:solidFill>
            </a:endParaRPr>
          </a:p>
        </p:txBody>
      </p:sp>
      <p:sp>
        <p:nvSpPr>
          <p:cNvPr id="13" name="矩形 12">
            <a:extLst>
              <a:ext uri="{FF2B5EF4-FFF2-40B4-BE49-F238E27FC236}">
                <a16:creationId xmlns:a16="http://schemas.microsoft.com/office/drawing/2014/main" id="{6AAA1FDC-341C-459C-B325-DFC62599FCCC}"/>
              </a:ext>
            </a:extLst>
          </p:cNvPr>
          <p:cNvSpPr/>
          <p:nvPr/>
        </p:nvSpPr>
        <p:spPr>
          <a:xfrm>
            <a:off x="7698100" y="2270844"/>
            <a:ext cx="1639794"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Pre Adjacency</a:t>
            </a:r>
            <a:endParaRPr lang="zh-CN" altLang="en-US" dirty="0">
              <a:solidFill>
                <a:schemeClr val="accent4">
                  <a:lumMod val="10000"/>
                </a:schemeClr>
              </a:solidFill>
            </a:endParaRPr>
          </a:p>
        </p:txBody>
      </p:sp>
      <p:sp>
        <p:nvSpPr>
          <p:cNvPr id="14" name="矩形 13">
            <a:extLst>
              <a:ext uri="{FF2B5EF4-FFF2-40B4-BE49-F238E27FC236}">
                <a16:creationId xmlns:a16="http://schemas.microsoft.com/office/drawing/2014/main" id="{C6226015-1246-428C-B7B5-1BD0515D2D5F}"/>
              </a:ext>
            </a:extLst>
          </p:cNvPr>
          <p:cNvSpPr/>
          <p:nvPr/>
        </p:nvSpPr>
        <p:spPr>
          <a:xfrm>
            <a:off x="9337893" y="2270844"/>
            <a:ext cx="1770154"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Next Adjacency</a:t>
            </a:r>
            <a:endParaRPr lang="zh-CN" altLang="en-US" dirty="0">
              <a:solidFill>
                <a:schemeClr val="accent4">
                  <a:lumMod val="10000"/>
                </a:schemeClr>
              </a:solidFill>
            </a:endParaRPr>
          </a:p>
        </p:txBody>
      </p:sp>
      <p:sp>
        <p:nvSpPr>
          <p:cNvPr id="15" name="文本框 14">
            <a:extLst>
              <a:ext uri="{FF2B5EF4-FFF2-40B4-BE49-F238E27FC236}">
                <a16:creationId xmlns:a16="http://schemas.microsoft.com/office/drawing/2014/main" id="{A73378BF-7D7C-48B1-AAD2-43F9429520A3}"/>
              </a:ext>
            </a:extLst>
          </p:cNvPr>
          <p:cNvSpPr txBox="1"/>
          <p:nvPr/>
        </p:nvSpPr>
        <p:spPr>
          <a:xfrm>
            <a:off x="4241642" y="1796326"/>
            <a:ext cx="2492990"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顶点定义（链表表头）</a:t>
            </a:r>
          </a:p>
        </p:txBody>
      </p:sp>
      <p:sp>
        <p:nvSpPr>
          <p:cNvPr id="16" name="文本框 15">
            <a:extLst>
              <a:ext uri="{FF2B5EF4-FFF2-40B4-BE49-F238E27FC236}">
                <a16:creationId xmlns:a16="http://schemas.microsoft.com/office/drawing/2014/main" id="{0A240554-22A2-4752-8975-7CBBA4362ECA}"/>
              </a:ext>
            </a:extLst>
          </p:cNvPr>
          <p:cNvSpPr txBox="1"/>
          <p:nvPr/>
        </p:nvSpPr>
        <p:spPr>
          <a:xfrm>
            <a:off x="8417471" y="1796326"/>
            <a:ext cx="2262158"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边定义（链表元素）</a:t>
            </a:r>
          </a:p>
        </p:txBody>
      </p:sp>
      <p:sp>
        <p:nvSpPr>
          <p:cNvPr id="17" name="文本框 16">
            <a:extLst>
              <a:ext uri="{FF2B5EF4-FFF2-40B4-BE49-F238E27FC236}">
                <a16:creationId xmlns:a16="http://schemas.microsoft.com/office/drawing/2014/main" id="{9293144A-E4C7-47C8-83A6-3B0C6F430AD7}"/>
              </a:ext>
            </a:extLst>
          </p:cNvPr>
          <p:cNvSpPr txBox="1"/>
          <p:nvPr/>
        </p:nvSpPr>
        <p:spPr>
          <a:xfrm>
            <a:off x="3790513" y="2740488"/>
            <a:ext cx="1415772" cy="338554"/>
          </a:xfrm>
          <a:prstGeom prst="rect">
            <a:avLst/>
          </a:prstGeom>
          <a:noFill/>
        </p:spPr>
        <p:txBody>
          <a:bodyPr wrap="none" rtlCol="0">
            <a:spAutoFit/>
          </a:bodyPr>
          <a:lstStyle/>
          <a:p>
            <a:pPr>
              <a:buNone/>
            </a:pPr>
            <a:r>
              <a:rPr lang="zh-CN" altLang="en-US" sz="1600" b="1" dirty="0">
                <a:solidFill>
                  <a:srgbClr val="00B050"/>
                </a:solidFill>
                <a:latin typeface="微软雅黑" panose="020B0503020204020204" pitchFamily="34" charset="-122"/>
                <a:ea typeface="微软雅黑" panose="020B0503020204020204" pitchFamily="34" charset="-122"/>
              </a:rPr>
              <a:t>顶点数据元素</a:t>
            </a:r>
          </a:p>
        </p:txBody>
      </p:sp>
      <p:sp>
        <p:nvSpPr>
          <p:cNvPr id="18" name="文本框 17">
            <a:extLst>
              <a:ext uri="{FF2B5EF4-FFF2-40B4-BE49-F238E27FC236}">
                <a16:creationId xmlns:a16="http://schemas.microsoft.com/office/drawing/2014/main" id="{637E02EB-40A1-463F-A085-A36796EE6FAA}"/>
              </a:ext>
            </a:extLst>
          </p:cNvPr>
          <p:cNvSpPr txBox="1"/>
          <p:nvPr/>
        </p:nvSpPr>
        <p:spPr>
          <a:xfrm>
            <a:off x="5273363" y="2740488"/>
            <a:ext cx="1826141" cy="338554"/>
          </a:xfrm>
          <a:prstGeom prst="rect">
            <a:avLst/>
          </a:prstGeom>
          <a:noFill/>
        </p:spPr>
        <p:txBody>
          <a:bodyPr wrap="none" rtlCol="0">
            <a:spAutoFit/>
          </a:bodyPr>
          <a:lstStyle/>
          <a:p>
            <a:pPr>
              <a:buNone/>
            </a:pPr>
            <a:r>
              <a:rPr lang="zh-CN" altLang="en-US" sz="1600" b="1" dirty="0">
                <a:solidFill>
                  <a:srgbClr val="00B050"/>
                </a:solidFill>
                <a:latin typeface="微软雅黑" panose="020B0503020204020204" pitchFamily="34" charset="-122"/>
                <a:ea typeface="微软雅黑" panose="020B0503020204020204" pitchFamily="34" charset="-122"/>
              </a:rPr>
              <a:t>顶点指向第一条边</a:t>
            </a:r>
          </a:p>
        </p:txBody>
      </p:sp>
      <p:sp>
        <p:nvSpPr>
          <p:cNvPr id="19" name="文本框 18">
            <a:extLst>
              <a:ext uri="{FF2B5EF4-FFF2-40B4-BE49-F238E27FC236}">
                <a16:creationId xmlns:a16="http://schemas.microsoft.com/office/drawing/2014/main" id="{48D57F52-D14C-4E3E-B4CD-C4B5F3062AB6}"/>
              </a:ext>
            </a:extLst>
          </p:cNvPr>
          <p:cNvSpPr txBox="1"/>
          <p:nvPr/>
        </p:nvSpPr>
        <p:spPr>
          <a:xfrm>
            <a:off x="8167668" y="2749697"/>
            <a:ext cx="800219" cy="338554"/>
          </a:xfrm>
          <a:prstGeom prst="rect">
            <a:avLst/>
          </a:prstGeom>
          <a:noFill/>
        </p:spPr>
        <p:txBody>
          <a:bodyPr wrap="none" rtlCol="0">
            <a:spAutoFit/>
          </a:bodyPr>
          <a:lstStyle/>
          <a:p>
            <a:pPr>
              <a:buNone/>
            </a:pPr>
            <a:r>
              <a:rPr lang="zh-CN" altLang="en-US" sz="1600" b="1" dirty="0">
                <a:solidFill>
                  <a:srgbClr val="00B050"/>
                </a:solidFill>
                <a:latin typeface="微软雅黑" panose="020B0503020204020204" pitchFamily="34" charset="-122"/>
                <a:ea typeface="微软雅黑" panose="020B0503020204020204" pitchFamily="34" charset="-122"/>
              </a:rPr>
              <a:t>前置边</a:t>
            </a:r>
          </a:p>
        </p:txBody>
      </p:sp>
      <p:sp>
        <p:nvSpPr>
          <p:cNvPr id="20" name="文本框 19">
            <a:extLst>
              <a:ext uri="{FF2B5EF4-FFF2-40B4-BE49-F238E27FC236}">
                <a16:creationId xmlns:a16="http://schemas.microsoft.com/office/drawing/2014/main" id="{3A31E975-EC7E-443B-9ACD-E71E987669D0}"/>
              </a:ext>
            </a:extLst>
          </p:cNvPr>
          <p:cNvSpPr txBox="1"/>
          <p:nvPr/>
        </p:nvSpPr>
        <p:spPr>
          <a:xfrm>
            <a:off x="9822861" y="2749697"/>
            <a:ext cx="800219" cy="338554"/>
          </a:xfrm>
          <a:prstGeom prst="rect">
            <a:avLst/>
          </a:prstGeom>
          <a:noFill/>
        </p:spPr>
        <p:txBody>
          <a:bodyPr wrap="none" rtlCol="0">
            <a:spAutoFit/>
          </a:bodyPr>
          <a:lstStyle/>
          <a:p>
            <a:pPr>
              <a:buNone/>
            </a:pPr>
            <a:r>
              <a:rPr lang="zh-CN" altLang="en-US" sz="1600" b="1" dirty="0">
                <a:solidFill>
                  <a:srgbClr val="00B050"/>
                </a:solidFill>
                <a:latin typeface="微软雅黑" panose="020B0503020204020204" pitchFamily="34" charset="-122"/>
                <a:ea typeface="微软雅黑" panose="020B0503020204020204" pitchFamily="34" charset="-122"/>
              </a:rPr>
              <a:t>后置边</a:t>
            </a:r>
          </a:p>
        </p:txBody>
      </p:sp>
      <p:sp>
        <p:nvSpPr>
          <p:cNvPr id="21" name="矩形 20">
            <a:extLst>
              <a:ext uri="{FF2B5EF4-FFF2-40B4-BE49-F238E27FC236}">
                <a16:creationId xmlns:a16="http://schemas.microsoft.com/office/drawing/2014/main" id="{B667F749-7241-4E92-ADC6-8B752D4B2B6D}"/>
              </a:ext>
            </a:extLst>
          </p:cNvPr>
          <p:cNvSpPr/>
          <p:nvPr/>
        </p:nvSpPr>
        <p:spPr>
          <a:xfrm>
            <a:off x="3678502" y="3944881"/>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A</a:t>
            </a:r>
            <a:endParaRPr lang="zh-CN" altLang="en-US" dirty="0">
              <a:solidFill>
                <a:schemeClr val="accent4">
                  <a:lumMod val="10000"/>
                </a:schemeClr>
              </a:solidFill>
            </a:endParaRPr>
          </a:p>
        </p:txBody>
      </p:sp>
      <p:sp>
        <p:nvSpPr>
          <p:cNvPr id="23" name="矩形 22">
            <a:extLst>
              <a:ext uri="{FF2B5EF4-FFF2-40B4-BE49-F238E27FC236}">
                <a16:creationId xmlns:a16="http://schemas.microsoft.com/office/drawing/2014/main" id="{4A67BB5B-078F-44F0-9729-1C26858D42E7}"/>
              </a:ext>
            </a:extLst>
          </p:cNvPr>
          <p:cNvSpPr/>
          <p:nvPr/>
        </p:nvSpPr>
        <p:spPr>
          <a:xfrm>
            <a:off x="4371024" y="3944881"/>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24" name="矩形 23">
            <a:extLst>
              <a:ext uri="{FF2B5EF4-FFF2-40B4-BE49-F238E27FC236}">
                <a16:creationId xmlns:a16="http://schemas.microsoft.com/office/drawing/2014/main" id="{58549509-7DCA-44C7-B4C5-206F7D09E863}"/>
              </a:ext>
            </a:extLst>
          </p:cNvPr>
          <p:cNvSpPr/>
          <p:nvPr/>
        </p:nvSpPr>
        <p:spPr>
          <a:xfrm>
            <a:off x="5457997"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1</a:t>
            </a:r>
            <a:endParaRPr lang="zh-CN" altLang="en-US" dirty="0">
              <a:solidFill>
                <a:schemeClr val="accent4">
                  <a:lumMod val="10000"/>
                </a:schemeClr>
              </a:solidFill>
            </a:endParaRPr>
          </a:p>
        </p:txBody>
      </p:sp>
      <p:sp>
        <p:nvSpPr>
          <p:cNvPr id="25" name="矩形 24">
            <a:extLst>
              <a:ext uri="{FF2B5EF4-FFF2-40B4-BE49-F238E27FC236}">
                <a16:creationId xmlns:a16="http://schemas.microsoft.com/office/drawing/2014/main" id="{D9600744-DD79-4364-A892-7ED40DF47DDE}"/>
              </a:ext>
            </a:extLst>
          </p:cNvPr>
          <p:cNvSpPr/>
          <p:nvPr/>
        </p:nvSpPr>
        <p:spPr>
          <a:xfrm>
            <a:off x="6150519"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27" name="直接箭头连接符 26">
            <a:extLst>
              <a:ext uri="{FF2B5EF4-FFF2-40B4-BE49-F238E27FC236}">
                <a16:creationId xmlns:a16="http://schemas.microsoft.com/office/drawing/2014/main" id="{9583E3FB-4701-4E7C-8542-F07749556DCE}"/>
              </a:ext>
            </a:extLst>
          </p:cNvPr>
          <p:cNvCxnSpPr>
            <a:cxnSpLocks/>
            <a:endCxn id="24" idx="1"/>
          </p:cNvCxnSpPr>
          <p:nvPr/>
        </p:nvCxnSpPr>
        <p:spPr>
          <a:xfrm>
            <a:off x="4688114" y="4176903"/>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D88EE2B6-DE15-4614-9E10-2C90C63392BE}"/>
              </a:ext>
            </a:extLst>
          </p:cNvPr>
          <p:cNvSpPr/>
          <p:nvPr/>
        </p:nvSpPr>
        <p:spPr>
          <a:xfrm>
            <a:off x="7128885"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2</a:t>
            </a:r>
            <a:endParaRPr lang="zh-CN" altLang="en-US" dirty="0">
              <a:solidFill>
                <a:schemeClr val="accent4">
                  <a:lumMod val="10000"/>
                </a:schemeClr>
              </a:solidFill>
            </a:endParaRPr>
          </a:p>
        </p:txBody>
      </p:sp>
      <p:sp>
        <p:nvSpPr>
          <p:cNvPr id="29" name="矩形 28">
            <a:extLst>
              <a:ext uri="{FF2B5EF4-FFF2-40B4-BE49-F238E27FC236}">
                <a16:creationId xmlns:a16="http://schemas.microsoft.com/office/drawing/2014/main" id="{8BDE46D0-77BF-48B1-A18A-073CD31792DE}"/>
              </a:ext>
            </a:extLst>
          </p:cNvPr>
          <p:cNvSpPr/>
          <p:nvPr/>
        </p:nvSpPr>
        <p:spPr>
          <a:xfrm>
            <a:off x="7821407"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30" name="矩形 29">
            <a:extLst>
              <a:ext uri="{FF2B5EF4-FFF2-40B4-BE49-F238E27FC236}">
                <a16:creationId xmlns:a16="http://schemas.microsoft.com/office/drawing/2014/main" id="{F03358B0-F9C4-48FC-9BEE-FFFF1DE6F865}"/>
              </a:ext>
            </a:extLst>
          </p:cNvPr>
          <p:cNvSpPr/>
          <p:nvPr/>
        </p:nvSpPr>
        <p:spPr>
          <a:xfrm>
            <a:off x="8784078"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31" name="矩形 30">
            <a:extLst>
              <a:ext uri="{FF2B5EF4-FFF2-40B4-BE49-F238E27FC236}">
                <a16:creationId xmlns:a16="http://schemas.microsoft.com/office/drawing/2014/main" id="{39626A58-0977-4CBE-B01D-E3C77A772B58}"/>
              </a:ext>
            </a:extLst>
          </p:cNvPr>
          <p:cNvSpPr/>
          <p:nvPr/>
        </p:nvSpPr>
        <p:spPr>
          <a:xfrm>
            <a:off x="9476600" y="39991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sp>
        <p:nvSpPr>
          <p:cNvPr id="32" name="矩形 31">
            <a:extLst>
              <a:ext uri="{FF2B5EF4-FFF2-40B4-BE49-F238E27FC236}">
                <a16:creationId xmlns:a16="http://schemas.microsoft.com/office/drawing/2014/main" id="{00E617AA-DB63-4F7C-BA60-F5145CDDCAC6}"/>
              </a:ext>
            </a:extLst>
          </p:cNvPr>
          <p:cNvSpPr/>
          <p:nvPr/>
        </p:nvSpPr>
        <p:spPr>
          <a:xfrm>
            <a:off x="3678502" y="4419423"/>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B</a:t>
            </a:r>
            <a:endParaRPr lang="zh-CN" altLang="en-US" dirty="0">
              <a:solidFill>
                <a:schemeClr val="accent4">
                  <a:lumMod val="10000"/>
                </a:schemeClr>
              </a:solidFill>
            </a:endParaRPr>
          </a:p>
        </p:txBody>
      </p:sp>
      <p:sp>
        <p:nvSpPr>
          <p:cNvPr id="33" name="矩形 32">
            <a:extLst>
              <a:ext uri="{FF2B5EF4-FFF2-40B4-BE49-F238E27FC236}">
                <a16:creationId xmlns:a16="http://schemas.microsoft.com/office/drawing/2014/main" id="{E489A95D-378F-4DC9-B397-818976ED3A88}"/>
              </a:ext>
            </a:extLst>
          </p:cNvPr>
          <p:cNvSpPr/>
          <p:nvPr/>
        </p:nvSpPr>
        <p:spPr>
          <a:xfrm>
            <a:off x="4371024" y="4419423"/>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34" name="矩形 33">
            <a:extLst>
              <a:ext uri="{FF2B5EF4-FFF2-40B4-BE49-F238E27FC236}">
                <a16:creationId xmlns:a16="http://schemas.microsoft.com/office/drawing/2014/main" id="{B8B565FD-1848-4918-A1F3-6E6123410861}"/>
              </a:ext>
            </a:extLst>
          </p:cNvPr>
          <p:cNvSpPr/>
          <p:nvPr/>
        </p:nvSpPr>
        <p:spPr>
          <a:xfrm>
            <a:off x="5457997" y="44737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35" name="矩形 34">
            <a:extLst>
              <a:ext uri="{FF2B5EF4-FFF2-40B4-BE49-F238E27FC236}">
                <a16:creationId xmlns:a16="http://schemas.microsoft.com/office/drawing/2014/main" id="{08C1A025-8940-4115-85A2-305E68DF0C89}"/>
              </a:ext>
            </a:extLst>
          </p:cNvPr>
          <p:cNvSpPr/>
          <p:nvPr/>
        </p:nvSpPr>
        <p:spPr>
          <a:xfrm>
            <a:off x="6150519" y="44737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36" name="直接箭头连接符 35">
            <a:extLst>
              <a:ext uri="{FF2B5EF4-FFF2-40B4-BE49-F238E27FC236}">
                <a16:creationId xmlns:a16="http://schemas.microsoft.com/office/drawing/2014/main" id="{C447F3B9-18B4-4675-9C0B-F139C13F84DA}"/>
              </a:ext>
            </a:extLst>
          </p:cNvPr>
          <p:cNvCxnSpPr>
            <a:cxnSpLocks/>
            <a:endCxn id="34" idx="1"/>
          </p:cNvCxnSpPr>
          <p:nvPr/>
        </p:nvCxnSpPr>
        <p:spPr>
          <a:xfrm>
            <a:off x="4688114" y="4651445"/>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C8564CC-F74D-4970-9ADF-464936918337}"/>
              </a:ext>
            </a:extLst>
          </p:cNvPr>
          <p:cNvSpPr/>
          <p:nvPr/>
        </p:nvSpPr>
        <p:spPr>
          <a:xfrm>
            <a:off x="7128885" y="44737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38" name="矩形 37">
            <a:extLst>
              <a:ext uri="{FF2B5EF4-FFF2-40B4-BE49-F238E27FC236}">
                <a16:creationId xmlns:a16="http://schemas.microsoft.com/office/drawing/2014/main" id="{6D64BB9F-BEF0-40FE-A765-B9B96341E99C}"/>
              </a:ext>
            </a:extLst>
          </p:cNvPr>
          <p:cNvSpPr/>
          <p:nvPr/>
        </p:nvSpPr>
        <p:spPr>
          <a:xfrm>
            <a:off x="7821407" y="44737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sp>
        <p:nvSpPr>
          <p:cNvPr id="41" name="矩形 40">
            <a:extLst>
              <a:ext uri="{FF2B5EF4-FFF2-40B4-BE49-F238E27FC236}">
                <a16:creationId xmlns:a16="http://schemas.microsoft.com/office/drawing/2014/main" id="{C4BA80CA-086B-46AE-B326-6DD88C76FEE1}"/>
              </a:ext>
            </a:extLst>
          </p:cNvPr>
          <p:cNvSpPr/>
          <p:nvPr/>
        </p:nvSpPr>
        <p:spPr>
          <a:xfrm>
            <a:off x="3678502" y="4888716"/>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C</a:t>
            </a:r>
            <a:endParaRPr lang="zh-CN" altLang="en-US" dirty="0">
              <a:solidFill>
                <a:schemeClr val="accent4">
                  <a:lumMod val="10000"/>
                </a:schemeClr>
              </a:solidFill>
            </a:endParaRPr>
          </a:p>
        </p:txBody>
      </p:sp>
      <p:sp>
        <p:nvSpPr>
          <p:cNvPr id="42" name="矩形 41">
            <a:extLst>
              <a:ext uri="{FF2B5EF4-FFF2-40B4-BE49-F238E27FC236}">
                <a16:creationId xmlns:a16="http://schemas.microsoft.com/office/drawing/2014/main" id="{1F8893F7-4987-4029-BC90-C2E4E6AE02EC}"/>
              </a:ext>
            </a:extLst>
          </p:cNvPr>
          <p:cNvSpPr/>
          <p:nvPr/>
        </p:nvSpPr>
        <p:spPr>
          <a:xfrm>
            <a:off x="4371024" y="4888716"/>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43" name="矩形 42">
            <a:extLst>
              <a:ext uri="{FF2B5EF4-FFF2-40B4-BE49-F238E27FC236}">
                <a16:creationId xmlns:a16="http://schemas.microsoft.com/office/drawing/2014/main" id="{1FA66D81-58E7-47D1-9201-CEEC62836F73}"/>
              </a:ext>
            </a:extLst>
          </p:cNvPr>
          <p:cNvSpPr/>
          <p:nvPr/>
        </p:nvSpPr>
        <p:spPr>
          <a:xfrm>
            <a:off x="5457997" y="4943003"/>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44" name="矩形 43">
            <a:extLst>
              <a:ext uri="{FF2B5EF4-FFF2-40B4-BE49-F238E27FC236}">
                <a16:creationId xmlns:a16="http://schemas.microsoft.com/office/drawing/2014/main" id="{917E3ED9-E7ED-4DE0-833F-DF20CF4E1D26}"/>
              </a:ext>
            </a:extLst>
          </p:cNvPr>
          <p:cNvSpPr/>
          <p:nvPr/>
        </p:nvSpPr>
        <p:spPr>
          <a:xfrm>
            <a:off x="6150519" y="4943003"/>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cxnSp>
        <p:nvCxnSpPr>
          <p:cNvPr id="45" name="直接箭头连接符 44">
            <a:extLst>
              <a:ext uri="{FF2B5EF4-FFF2-40B4-BE49-F238E27FC236}">
                <a16:creationId xmlns:a16="http://schemas.microsoft.com/office/drawing/2014/main" id="{227D5060-A51A-4852-AE3A-42912850F100}"/>
              </a:ext>
            </a:extLst>
          </p:cNvPr>
          <p:cNvCxnSpPr>
            <a:cxnSpLocks/>
            <a:endCxn id="43" idx="1"/>
          </p:cNvCxnSpPr>
          <p:nvPr/>
        </p:nvCxnSpPr>
        <p:spPr>
          <a:xfrm>
            <a:off x="4688114" y="5120738"/>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8F93895D-47C7-4D2D-BBE6-20EDFB1A5C91}"/>
              </a:ext>
            </a:extLst>
          </p:cNvPr>
          <p:cNvSpPr/>
          <p:nvPr/>
        </p:nvSpPr>
        <p:spPr>
          <a:xfrm>
            <a:off x="3678502" y="5352700"/>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D</a:t>
            </a:r>
            <a:endParaRPr lang="zh-CN" altLang="en-US" dirty="0">
              <a:solidFill>
                <a:schemeClr val="accent4">
                  <a:lumMod val="10000"/>
                </a:schemeClr>
              </a:solidFill>
            </a:endParaRPr>
          </a:p>
        </p:txBody>
      </p:sp>
      <p:sp>
        <p:nvSpPr>
          <p:cNvPr id="51" name="矩形 50">
            <a:extLst>
              <a:ext uri="{FF2B5EF4-FFF2-40B4-BE49-F238E27FC236}">
                <a16:creationId xmlns:a16="http://schemas.microsoft.com/office/drawing/2014/main" id="{FEDF105F-0363-492F-BB23-2940977A21F1}"/>
              </a:ext>
            </a:extLst>
          </p:cNvPr>
          <p:cNvSpPr/>
          <p:nvPr/>
        </p:nvSpPr>
        <p:spPr>
          <a:xfrm>
            <a:off x="4371024" y="5352700"/>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52" name="矩形 51">
            <a:extLst>
              <a:ext uri="{FF2B5EF4-FFF2-40B4-BE49-F238E27FC236}">
                <a16:creationId xmlns:a16="http://schemas.microsoft.com/office/drawing/2014/main" id="{19526707-8B5A-4230-A901-A996B0D336D5}"/>
              </a:ext>
            </a:extLst>
          </p:cNvPr>
          <p:cNvSpPr/>
          <p:nvPr/>
        </p:nvSpPr>
        <p:spPr>
          <a:xfrm>
            <a:off x="5457997" y="54069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53" name="矩形 52">
            <a:extLst>
              <a:ext uri="{FF2B5EF4-FFF2-40B4-BE49-F238E27FC236}">
                <a16:creationId xmlns:a16="http://schemas.microsoft.com/office/drawing/2014/main" id="{BD99F623-9FC9-4DFB-9593-0A7F8D0D93A1}"/>
              </a:ext>
            </a:extLst>
          </p:cNvPr>
          <p:cNvSpPr/>
          <p:nvPr/>
        </p:nvSpPr>
        <p:spPr>
          <a:xfrm>
            <a:off x="6150519" y="54069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54" name="直接箭头连接符 53">
            <a:extLst>
              <a:ext uri="{FF2B5EF4-FFF2-40B4-BE49-F238E27FC236}">
                <a16:creationId xmlns:a16="http://schemas.microsoft.com/office/drawing/2014/main" id="{75738AED-0C4D-4873-A11E-52994CD91C40}"/>
              </a:ext>
            </a:extLst>
          </p:cNvPr>
          <p:cNvCxnSpPr>
            <a:cxnSpLocks/>
            <a:endCxn id="52" idx="1"/>
          </p:cNvCxnSpPr>
          <p:nvPr/>
        </p:nvCxnSpPr>
        <p:spPr>
          <a:xfrm>
            <a:off x="4688114" y="5584722"/>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9A0CB65F-E5BD-4897-A9A7-E81816B905BB}"/>
              </a:ext>
            </a:extLst>
          </p:cNvPr>
          <p:cNvSpPr/>
          <p:nvPr/>
        </p:nvSpPr>
        <p:spPr>
          <a:xfrm>
            <a:off x="7128885" y="54069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1</a:t>
            </a:r>
            <a:endParaRPr lang="zh-CN" altLang="en-US" dirty="0">
              <a:solidFill>
                <a:schemeClr val="accent4">
                  <a:lumMod val="10000"/>
                </a:schemeClr>
              </a:solidFill>
            </a:endParaRPr>
          </a:p>
        </p:txBody>
      </p:sp>
      <p:sp>
        <p:nvSpPr>
          <p:cNvPr id="56" name="矩形 55">
            <a:extLst>
              <a:ext uri="{FF2B5EF4-FFF2-40B4-BE49-F238E27FC236}">
                <a16:creationId xmlns:a16="http://schemas.microsoft.com/office/drawing/2014/main" id="{120D48E5-6884-4497-9D17-B85A3D529891}"/>
              </a:ext>
            </a:extLst>
          </p:cNvPr>
          <p:cNvSpPr/>
          <p:nvPr/>
        </p:nvSpPr>
        <p:spPr>
          <a:xfrm>
            <a:off x="7821407" y="54069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cxnSp>
        <p:nvCxnSpPr>
          <p:cNvPr id="59" name="直接箭头连接符 58">
            <a:extLst>
              <a:ext uri="{FF2B5EF4-FFF2-40B4-BE49-F238E27FC236}">
                <a16:creationId xmlns:a16="http://schemas.microsoft.com/office/drawing/2014/main" id="{4F72BA3A-E178-4651-9A84-CF10C1011719}"/>
              </a:ext>
            </a:extLst>
          </p:cNvPr>
          <p:cNvCxnSpPr>
            <a:cxnSpLocks/>
            <a:endCxn id="28" idx="1"/>
          </p:cNvCxnSpPr>
          <p:nvPr/>
        </p:nvCxnSpPr>
        <p:spPr>
          <a:xfrm>
            <a:off x="6489523" y="4176903"/>
            <a:ext cx="639362"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F6707E5-DD21-4BC9-897C-608D64C11A3A}"/>
              </a:ext>
            </a:extLst>
          </p:cNvPr>
          <p:cNvCxnSpPr>
            <a:cxnSpLocks/>
            <a:endCxn id="30" idx="1"/>
          </p:cNvCxnSpPr>
          <p:nvPr/>
        </p:nvCxnSpPr>
        <p:spPr>
          <a:xfrm>
            <a:off x="8167668" y="4176903"/>
            <a:ext cx="616410"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1898171D-AC9D-4CB3-8D30-1A0AC4F51342}"/>
              </a:ext>
            </a:extLst>
          </p:cNvPr>
          <p:cNvCxnSpPr>
            <a:cxnSpLocks/>
            <a:endCxn id="37" idx="1"/>
          </p:cNvCxnSpPr>
          <p:nvPr/>
        </p:nvCxnSpPr>
        <p:spPr>
          <a:xfrm>
            <a:off x="6489523" y="4651445"/>
            <a:ext cx="639362"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5E9923CD-A0E1-4E35-9622-386A38342EE3}"/>
              </a:ext>
            </a:extLst>
          </p:cNvPr>
          <p:cNvCxnSpPr>
            <a:cxnSpLocks/>
            <a:endCxn id="55" idx="1"/>
          </p:cNvCxnSpPr>
          <p:nvPr/>
        </p:nvCxnSpPr>
        <p:spPr>
          <a:xfrm>
            <a:off x="6437086" y="5584722"/>
            <a:ext cx="69179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C33E3A62-6481-4D9E-AEEF-DB6B12BC4A28}"/>
              </a:ext>
            </a:extLst>
          </p:cNvPr>
          <p:cNvGrpSpPr/>
          <p:nvPr/>
        </p:nvGrpSpPr>
        <p:grpSpPr>
          <a:xfrm>
            <a:off x="4331080" y="740116"/>
            <a:ext cx="6077749" cy="999153"/>
            <a:chOff x="4331080" y="740116"/>
            <a:chExt cx="6077749" cy="999153"/>
          </a:xfrm>
        </p:grpSpPr>
        <p:cxnSp>
          <p:nvCxnSpPr>
            <p:cNvPr id="71" name="直接连接符 70">
              <a:extLst>
                <a:ext uri="{FF2B5EF4-FFF2-40B4-BE49-F238E27FC236}">
                  <a16:creationId xmlns:a16="http://schemas.microsoft.com/office/drawing/2014/main" id="{6571D6E6-681B-442F-A3A9-172BC8F13A39}"/>
                </a:ext>
              </a:extLst>
            </p:cNvPr>
            <p:cNvCxnSpPr>
              <a:cxnSpLocks/>
            </p:cNvCxnSpPr>
            <p:nvPr/>
          </p:nvCxnSpPr>
          <p:spPr>
            <a:xfrm flipV="1">
              <a:off x="4331080" y="1736466"/>
              <a:ext cx="6077749" cy="28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FFE6F6D1-CAF3-42B4-8EA1-F3453E3C661B}"/>
                </a:ext>
              </a:extLst>
            </p:cNvPr>
            <p:cNvSpPr txBox="1"/>
            <p:nvPr/>
          </p:nvSpPr>
          <p:spPr>
            <a:xfrm>
              <a:off x="5712416" y="1271691"/>
              <a:ext cx="3417923"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一个顶点</a:t>
              </a:r>
              <a:r>
                <a:rPr lang="en-US" altLang="zh-CN" b="1" dirty="0">
                  <a:solidFill>
                    <a:schemeClr val="accent4">
                      <a:lumMod val="10000"/>
                    </a:schemeClr>
                  </a:solidFill>
                  <a:latin typeface="微软雅黑" panose="020B0503020204020204" pitchFamily="34" charset="-122"/>
                  <a:ea typeface="微软雅黑" panose="020B0503020204020204" pitchFamily="34" charset="-122"/>
                </a:rPr>
                <a:t>+n </a:t>
              </a:r>
              <a:r>
                <a:rPr lang="zh-CN" altLang="en-US" b="1" dirty="0">
                  <a:solidFill>
                    <a:schemeClr val="accent4">
                      <a:lumMod val="10000"/>
                    </a:schemeClr>
                  </a:solidFill>
                  <a:latin typeface="微软雅黑" panose="020B0503020204020204" pitchFamily="34" charset="-122"/>
                  <a:ea typeface="微软雅黑" panose="020B0503020204020204" pitchFamily="34" charset="-122"/>
                </a:rPr>
                <a:t>条边 构成一个链表</a:t>
              </a:r>
            </a:p>
          </p:txBody>
        </p:sp>
        <p:cxnSp>
          <p:nvCxnSpPr>
            <p:cNvPr id="77" name="直接连接符 76">
              <a:extLst>
                <a:ext uri="{FF2B5EF4-FFF2-40B4-BE49-F238E27FC236}">
                  <a16:creationId xmlns:a16="http://schemas.microsoft.com/office/drawing/2014/main" id="{D5FC9CFF-FAAF-44A4-B920-AA295F024011}"/>
                </a:ext>
              </a:extLst>
            </p:cNvPr>
            <p:cNvCxnSpPr>
              <a:cxnSpLocks/>
            </p:cNvCxnSpPr>
            <p:nvPr/>
          </p:nvCxnSpPr>
          <p:spPr>
            <a:xfrm>
              <a:off x="5804258" y="1180559"/>
              <a:ext cx="3268561" cy="656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107E3C27-2C67-4EC7-A419-1EFDAD1E6D35}"/>
                </a:ext>
              </a:extLst>
            </p:cNvPr>
            <p:cNvSpPr txBox="1"/>
            <p:nvPr/>
          </p:nvSpPr>
          <p:spPr>
            <a:xfrm>
              <a:off x="5991211" y="740116"/>
              <a:ext cx="2757486" cy="369332"/>
            </a:xfrm>
            <a:prstGeom prst="rect">
              <a:avLst/>
            </a:prstGeom>
            <a:noFill/>
          </p:spPr>
          <p:txBody>
            <a:bodyPr wrap="none" rtlCol="0">
              <a:spAutoFit/>
            </a:bodyPr>
            <a:lstStyle/>
            <a:p>
              <a:pPr>
                <a:buNone/>
              </a:pPr>
              <a:r>
                <a:rPr lang="en-US" altLang="zh-CN" b="1" dirty="0">
                  <a:solidFill>
                    <a:schemeClr val="accent4">
                      <a:lumMod val="10000"/>
                    </a:schemeClr>
                  </a:solidFill>
                  <a:latin typeface="微软雅黑" panose="020B0503020204020204" pitchFamily="34" charset="-122"/>
                  <a:ea typeface="微软雅黑" panose="020B0503020204020204" pitchFamily="34" charset="-122"/>
                </a:rPr>
                <a:t>N </a:t>
              </a:r>
              <a:r>
                <a:rPr lang="zh-CN" altLang="en-US" b="1" dirty="0">
                  <a:solidFill>
                    <a:schemeClr val="accent4">
                      <a:lumMod val="10000"/>
                    </a:schemeClr>
                  </a:solidFill>
                  <a:latin typeface="微软雅黑" panose="020B0503020204020204" pitchFamily="34" charset="-122"/>
                  <a:ea typeface="微软雅黑" panose="020B0503020204020204" pitchFamily="34" charset="-122"/>
                </a:rPr>
                <a:t>个链表构成一个线性表</a:t>
              </a:r>
            </a:p>
          </p:txBody>
        </p:sp>
      </p:grpSp>
      <p:sp>
        <p:nvSpPr>
          <p:cNvPr id="60" name="文本框 59">
            <a:extLst>
              <a:ext uri="{FF2B5EF4-FFF2-40B4-BE49-F238E27FC236}">
                <a16:creationId xmlns:a16="http://schemas.microsoft.com/office/drawing/2014/main" id="{84C7182C-E911-458A-B2B9-D0839A2DF885}"/>
              </a:ext>
            </a:extLst>
          </p:cNvPr>
          <p:cNvSpPr txBox="1"/>
          <p:nvPr/>
        </p:nvSpPr>
        <p:spPr>
          <a:xfrm>
            <a:off x="3774622" y="3510764"/>
            <a:ext cx="1107996"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表头节点</a:t>
            </a:r>
          </a:p>
        </p:txBody>
      </p:sp>
      <p:sp>
        <p:nvSpPr>
          <p:cNvPr id="62" name="文本框 61">
            <a:extLst>
              <a:ext uri="{FF2B5EF4-FFF2-40B4-BE49-F238E27FC236}">
                <a16:creationId xmlns:a16="http://schemas.microsoft.com/office/drawing/2014/main" id="{A5A45E94-EB87-4A74-A1DA-85069945EB75}"/>
              </a:ext>
            </a:extLst>
          </p:cNvPr>
          <p:cNvSpPr txBox="1"/>
          <p:nvPr/>
        </p:nvSpPr>
        <p:spPr>
          <a:xfrm>
            <a:off x="5612360" y="3539736"/>
            <a:ext cx="877163" cy="369332"/>
          </a:xfrm>
          <a:prstGeom prst="rect">
            <a:avLst/>
          </a:prstGeom>
          <a:noFill/>
        </p:spPr>
        <p:txBody>
          <a:bodyPr wrap="none" rtlCol="0">
            <a:spAutoFit/>
          </a:bodyPr>
          <a:lstStyle/>
          <a:p>
            <a:pPr>
              <a:buNone/>
            </a:pPr>
            <a:r>
              <a:rPr lang="zh-CN" altLang="en-US" b="1" dirty="0">
                <a:solidFill>
                  <a:schemeClr val="accent4">
                    <a:lumMod val="10000"/>
                  </a:schemeClr>
                </a:solidFill>
                <a:latin typeface="微软雅黑" panose="020B0503020204020204" pitchFamily="34" charset="-122"/>
                <a:ea typeface="微软雅黑" panose="020B0503020204020204" pitchFamily="34" charset="-122"/>
              </a:rPr>
              <a:t>表节点</a:t>
            </a:r>
          </a:p>
        </p:txBody>
      </p:sp>
      <p:sp>
        <p:nvSpPr>
          <p:cNvPr id="40" name="文本框 39">
            <a:extLst>
              <a:ext uri="{FF2B5EF4-FFF2-40B4-BE49-F238E27FC236}">
                <a16:creationId xmlns:a16="http://schemas.microsoft.com/office/drawing/2014/main" id="{DEEE9D4D-B093-4425-8065-0BB9624FE4F0}"/>
              </a:ext>
            </a:extLst>
          </p:cNvPr>
          <p:cNvSpPr txBox="1"/>
          <p:nvPr/>
        </p:nvSpPr>
        <p:spPr>
          <a:xfrm>
            <a:off x="3194356" y="3992237"/>
            <a:ext cx="275771" cy="369332"/>
          </a:xfrm>
          <a:prstGeom prst="rect">
            <a:avLst/>
          </a:prstGeom>
          <a:noFill/>
        </p:spPr>
        <p:txBody>
          <a:bodyPr wrap="square" rtlCol="0">
            <a:spAutoFit/>
          </a:bodyPr>
          <a:lstStyle/>
          <a:p>
            <a:pPr>
              <a:buNone/>
            </a:pPr>
            <a:r>
              <a:rPr lang="en-US" altLang="zh-CN" dirty="0"/>
              <a:t>0</a:t>
            </a:r>
            <a:endParaRPr lang="zh-CN" altLang="en-US" dirty="0"/>
          </a:p>
        </p:txBody>
      </p:sp>
      <p:sp>
        <p:nvSpPr>
          <p:cNvPr id="65" name="文本框 64">
            <a:extLst>
              <a:ext uri="{FF2B5EF4-FFF2-40B4-BE49-F238E27FC236}">
                <a16:creationId xmlns:a16="http://schemas.microsoft.com/office/drawing/2014/main" id="{3C56B9DF-6D68-4411-AF9D-1C763A318882}"/>
              </a:ext>
            </a:extLst>
          </p:cNvPr>
          <p:cNvSpPr txBox="1"/>
          <p:nvPr/>
        </p:nvSpPr>
        <p:spPr>
          <a:xfrm>
            <a:off x="3205505" y="4466779"/>
            <a:ext cx="275771" cy="369332"/>
          </a:xfrm>
          <a:prstGeom prst="rect">
            <a:avLst/>
          </a:prstGeom>
          <a:noFill/>
        </p:spPr>
        <p:txBody>
          <a:bodyPr wrap="square" rtlCol="0">
            <a:spAutoFit/>
          </a:bodyPr>
          <a:lstStyle/>
          <a:p>
            <a:pPr>
              <a:buNone/>
            </a:pPr>
            <a:r>
              <a:rPr lang="en-US" altLang="zh-CN" dirty="0"/>
              <a:t>1</a:t>
            </a:r>
            <a:endParaRPr lang="zh-CN" altLang="en-US" dirty="0"/>
          </a:p>
        </p:txBody>
      </p:sp>
      <p:sp>
        <p:nvSpPr>
          <p:cNvPr id="66" name="文本框 65">
            <a:extLst>
              <a:ext uri="{FF2B5EF4-FFF2-40B4-BE49-F238E27FC236}">
                <a16:creationId xmlns:a16="http://schemas.microsoft.com/office/drawing/2014/main" id="{9F015253-A8C0-4B8F-801D-D7059A7B51EB}"/>
              </a:ext>
            </a:extLst>
          </p:cNvPr>
          <p:cNvSpPr txBox="1"/>
          <p:nvPr/>
        </p:nvSpPr>
        <p:spPr>
          <a:xfrm>
            <a:off x="3205504" y="4941550"/>
            <a:ext cx="275771" cy="369332"/>
          </a:xfrm>
          <a:prstGeom prst="rect">
            <a:avLst/>
          </a:prstGeom>
          <a:noFill/>
        </p:spPr>
        <p:txBody>
          <a:bodyPr wrap="square" rtlCol="0">
            <a:spAutoFit/>
          </a:bodyPr>
          <a:lstStyle/>
          <a:p>
            <a:pPr>
              <a:buNone/>
            </a:pPr>
            <a:r>
              <a:rPr lang="en-US" altLang="zh-CN" dirty="0"/>
              <a:t>2</a:t>
            </a:r>
            <a:endParaRPr lang="zh-CN" altLang="en-US" dirty="0"/>
          </a:p>
        </p:txBody>
      </p:sp>
      <p:sp>
        <p:nvSpPr>
          <p:cNvPr id="68" name="文本框 67">
            <a:extLst>
              <a:ext uri="{FF2B5EF4-FFF2-40B4-BE49-F238E27FC236}">
                <a16:creationId xmlns:a16="http://schemas.microsoft.com/office/drawing/2014/main" id="{A8207FC3-4CB1-42DD-9F5E-3008EDE21A7D}"/>
              </a:ext>
            </a:extLst>
          </p:cNvPr>
          <p:cNvSpPr txBox="1"/>
          <p:nvPr/>
        </p:nvSpPr>
        <p:spPr>
          <a:xfrm>
            <a:off x="3205504" y="5420138"/>
            <a:ext cx="275771" cy="369332"/>
          </a:xfrm>
          <a:prstGeom prst="rect">
            <a:avLst/>
          </a:prstGeom>
          <a:noFill/>
        </p:spPr>
        <p:txBody>
          <a:bodyPr wrap="square" rtlCol="0">
            <a:spAutoFit/>
          </a:bodyPr>
          <a:lstStyle/>
          <a:p>
            <a:pPr>
              <a:buNone/>
            </a:pPr>
            <a:r>
              <a:rPr lang="en-US" altLang="zh-CN" dirty="0"/>
              <a:t>3</a:t>
            </a:r>
            <a:endParaRPr lang="zh-CN" altLang="en-US" dirty="0"/>
          </a:p>
        </p:txBody>
      </p:sp>
    </p:spTree>
    <p:extLst>
      <p:ext uri="{BB962C8B-B14F-4D97-AF65-F5344CB8AC3E}">
        <p14:creationId xmlns:p14="http://schemas.microsoft.com/office/powerpoint/2010/main" val="169463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65C12-070A-4729-8578-207AA3C5444F}"/>
              </a:ext>
            </a:extLst>
          </p:cNvPr>
          <p:cNvSpPr>
            <a:spLocks noGrp="1"/>
          </p:cNvSpPr>
          <p:nvPr>
            <p:ph type="title"/>
          </p:nvPr>
        </p:nvSpPr>
        <p:spPr>
          <a:xfrm>
            <a:off x="-1" y="11561"/>
            <a:ext cx="12144777" cy="480060"/>
          </a:xfrm>
        </p:spPr>
        <p:txBody>
          <a:bodyPr/>
          <a:lstStyle/>
          <a:p>
            <a:r>
              <a:rPr lang="en-US" altLang="zh-CN" dirty="0"/>
              <a:t>2. </a:t>
            </a:r>
            <a:r>
              <a:rPr lang="zh-CN" altLang="en-US" dirty="0"/>
              <a:t>基础数据结构</a:t>
            </a:r>
          </a:p>
        </p:txBody>
      </p:sp>
      <p:grpSp>
        <p:nvGrpSpPr>
          <p:cNvPr id="192" name="组合 191">
            <a:extLst>
              <a:ext uri="{FF2B5EF4-FFF2-40B4-BE49-F238E27FC236}">
                <a16:creationId xmlns:a16="http://schemas.microsoft.com/office/drawing/2014/main" id="{1D82CA64-D6AC-47AC-A40E-2AE15E97D173}"/>
              </a:ext>
            </a:extLst>
          </p:cNvPr>
          <p:cNvGrpSpPr/>
          <p:nvPr/>
        </p:nvGrpSpPr>
        <p:grpSpPr>
          <a:xfrm>
            <a:off x="175816" y="843125"/>
            <a:ext cx="11968960" cy="768559"/>
            <a:chOff x="175816" y="682139"/>
            <a:chExt cx="11968960" cy="768559"/>
          </a:xfrm>
        </p:grpSpPr>
        <p:sp>
          <p:nvSpPr>
            <p:cNvPr id="189" name="矩形 188">
              <a:extLst>
                <a:ext uri="{FF2B5EF4-FFF2-40B4-BE49-F238E27FC236}">
                  <a16:creationId xmlns:a16="http://schemas.microsoft.com/office/drawing/2014/main" id="{14DA281E-929C-4A1D-B02E-A522DAA64434}"/>
                </a:ext>
              </a:extLst>
            </p:cNvPr>
            <p:cNvSpPr/>
            <p:nvPr/>
          </p:nvSpPr>
          <p:spPr>
            <a:xfrm>
              <a:off x="175816" y="682139"/>
              <a:ext cx="11968960" cy="768559"/>
            </a:xfrm>
            <a:prstGeom prst="rect">
              <a:avLst/>
            </a:prstGeom>
            <a:solidFill>
              <a:schemeClr val="tx1">
                <a:lumMod val="95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D89F24F-9388-4950-A016-0575DB17A07B}"/>
                </a:ext>
              </a:extLst>
            </p:cNvPr>
            <p:cNvSpPr txBox="1"/>
            <p:nvPr/>
          </p:nvSpPr>
          <p:spPr>
            <a:xfrm>
              <a:off x="524993" y="851881"/>
              <a:ext cx="1107996"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线性表</a:t>
              </a:r>
            </a:p>
          </p:txBody>
        </p:sp>
        <p:grpSp>
          <p:nvGrpSpPr>
            <p:cNvPr id="13" name="组合 12">
              <a:extLst>
                <a:ext uri="{FF2B5EF4-FFF2-40B4-BE49-F238E27FC236}">
                  <a16:creationId xmlns:a16="http://schemas.microsoft.com/office/drawing/2014/main" id="{64DA5345-02FC-43B0-9AE3-51DD1CE7CC69}"/>
                </a:ext>
              </a:extLst>
            </p:cNvPr>
            <p:cNvGrpSpPr/>
            <p:nvPr/>
          </p:nvGrpSpPr>
          <p:grpSpPr>
            <a:xfrm>
              <a:off x="1940765" y="842683"/>
              <a:ext cx="1254346" cy="480060"/>
              <a:chOff x="1940765" y="842683"/>
              <a:chExt cx="1254346" cy="480060"/>
            </a:xfrm>
          </p:grpSpPr>
          <p:sp>
            <p:nvSpPr>
              <p:cNvPr id="8" name="矩形 7">
                <a:extLst>
                  <a:ext uri="{FF2B5EF4-FFF2-40B4-BE49-F238E27FC236}">
                    <a16:creationId xmlns:a16="http://schemas.microsoft.com/office/drawing/2014/main" id="{B6ED3136-7F12-444C-9447-B30571C0B453}"/>
                  </a:ext>
                </a:extLst>
              </p:cNvPr>
              <p:cNvSpPr/>
              <p:nvPr/>
            </p:nvSpPr>
            <p:spPr>
              <a:xfrm>
                <a:off x="2578269" y="842683"/>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B9DECC39-02FE-4C75-BBD9-7382B2BD00D4}"/>
                  </a:ext>
                </a:extLst>
              </p:cNvPr>
              <p:cNvSpPr/>
              <p:nvPr/>
            </p:nvSpPr>
            <p:spPr>
              <a:xfrm>
                <a:off x="1940765" y="84268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1000" dirty="0">
                  <a:solidFill>
                    <a:schemeClr val="accent3">
                      <a:lumMod val="50000"/>
                    </a:schemeClr>
                  </a:solidFill>
                  <a:latin typeface="+mj-ea"/>
                  <a:ea typeface="+mj-ea"/>
                </a:endParaRPr>
              </a:p>
            </p:txBody>
          </p:sp>
        </p:grpSp>
        <p:grpSp>
          <p:nvGrpSpPr>
            <p:cNvPr id="12" name="组合 11">
              <a:extLst>
                <a:ext uri="{FF2B5EF4-FFF2-40B4-BE49-F238E27FC236}">
                  <a16:creationId xmlns:a16="http://schemas.microsoft.com/office/drawing/2014/main" id="{5017FBA3-60FB-43A1-B3B5-4EDEDFE9727E}"/>
                </a:ext>
              </a:extLst>
            </p:cNvPr>
            <p:cNvGrpSpPr/>
            <p:nvPr/>
          </p:nvGrpSpPr>
          <p:grpSpPr>
            <a:xfrm>
              <a:off x="3548478" y="844419"/>
              <a:ext cx="1254346" cy="480060"/>
              <a:chOff x="3567796" y="851881"/>
              <a:chExt cx="1254346" cy="480060"/>
            </a:xfrm>
          </p:grpSpPr>
          <p:sp>
            <p:nvSpPr>
              <p:cNvPr id="10" name="矩形 9">
                <a:extLst>
                  <a:ext uri="{FF2B5EF4-FFF2-40B4-BE49-F238E27FC236}">
                    <a16:creationId xmlns:a16="http://schemas.microsoft.com/office/drawing/2014/main" id="{B71104A7-38E1-4D6C-AAEB-CB95EC06CC95}"/>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E1FE4DF5-7822-47AF-9A2B-20512FA4FFA5}"/>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grpSp>
        <p:grpSp>
          <p:nvGrpSpPr>
            <p:cNvPr id="14" name="组合 13">
              <a:extLst>
                <a:ext uri="{FF2B5EF4-FFF2-40B4-BE49-F238E27FC236}">
                  <a16:creationId xmlns:a16="http://schemas.microsoft.com/office/drawing/2014/main" id="{03E78C59-58B4-4A44-91E9-580AD53501B4}"/>
                </a:ext>
              </a:extLst>
            </p:cNvPr>
            <p:cNvGrpSpPr/>
            <p:nvPr/>
          </p:nvGrpSpPr>
          <p:grpSpPr>
            <a:xfrm>
              <a:off x="5156191" y="851881"/>
              <a:ext cx="1254346" cy="480060"/>
              <a:chOff x="3567796" y="851881"/>
              <a:chExt cx="1254346" cy="480060"/>
            </a:xfrm>
          </p:grpSpPr>
          <p:sp>
            <p:nvSpPr>
              <p:cNvPr id="15" name="矩形 14">
                <a:extLst>
                  <a:ext uri="{FF2B5EF4-FFF2-40B4-BE49-F238E27FC236}">
                    <a16:creationId xmlns:a16="http://schemas.microsoft.com/office/drawing/2014/main" id="{FEE217EC-46D6-4F9F-B608-850C9047B278}"/>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2C058E8-5EAC-4DE3-89C9-BA5E0DA6D367}"/>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grpSp>
        <p:grpSp>
          <p:nvGrpSpPr>
            <p:cNvPr id="17" name="组合 16">
              <a:extLst>
                <a:ext uri="{FF2B5EF4-FFF2-40B4-BE49-F238E27FC236}">
                  <a16:creationId xmlns:a16="http://schemas.microsoft.com/office/drawing/2014/main" id="{F1A151E1-24B3-44FA-91D0-752EA85D778A}"/>
                </a:ext>
              </a:extLst>
            </p:cNvPr>
            <p:cNvGrpSpPr/>
            <p:nvPr/>
          </p:nvGrpSpPr>
          <p:grpSpPr>
            <a:xfrm>
              <a:off x="6762005" y="833486"/>
              <a:ext cx="1254346" cy="480060"/>
              <a:chOff x="3567796" y="851881"/>
              <a:chExt cx="1254346" cy="480060"/>
            </a:xfrm>
          </p:grpSpPr>
          <p:sp>
            <p:nvSpPr>
              <p:cNvPr id="18" name="矩形 17">
                <a:extLst>
                  <a:ext uri="{FF2B5EF4-FFF2-40B4-BE49-F238E27FC236}">
                    <a16:creationId xmlns:a16="http://schemas.microsoft.com/office/drawing/2014/main" id="{51D7EE7A-2A6F-4296-98C7-77CD5E5C557B}"/>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FE3EF5FD-7518-4569-85CB-992013F41C98}"/>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grpSp>
        <p:grpSp>
          <p:nvGrpSpPr>
            <p:cNvPr id="20" name="组合 19">
              <a:extLst>
                <a:ext uri="{FF2B5EF4-FFF2-40B4-BE49-F238E27FC236}">
                  <a16:creationId xmlns:a16="http://schemas.microsoft.com/office/drawing/2014/main" id="{8B7CCE1E-2A7F-43DF-9925-E68F39B5B175}"/>
                </a:ext>
              </a:extLst>
            </p:cNvPr>
            <p:cNvGrpSpPr/>
            <p:nvPr/>
          </p:nvGrpSpPr>
          <p:grpSpPr>
            <a:xfrm>
              <a:off x="8916822" y="833486"/>
              <a:ext cx="1254346" cy="480060"/>
              <a:chOff x="3567796" y="851881"/>
              <a:chExt cx="1254346" cy="480060"/>
            </a:xfrm>
          </p:grpSpPr>
          <p:sp>
            <p:nvSpPr>
              <p:cNvPr id="21" name="矩形 20">
                <a:extLst>
                  <a:ext uri="{FF2B5EF4-FFF2-40B4-BE49-F238E27FC236}">
                    <a16:creationId xmlns:a16="http://schemas.microsoft.com/office/drawing/2014/main" id="{E7B82C7C-27FD-4752-90EE-6EB8AB1AB586}"/>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B09F4FDA-9DEF-4465-986F-C95DF7AE7007}"/>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grpSp>
        <p:grpSp>
          <p:nvGrpSpPr>
            <p:cNvPr id="23" name="组合 22">
              <a:extLst>
                <a:ext uri="{FF2B5EF4-FFF2-40B4-BE49-F238E27FC236}">
                  <a16:creationId xmlns:a16="http://schemas.microsoft.com/office/drawing/2014/main" id="{CE7AF340-7AF8-4701-8957-BD7D991C8B6B}"/>
                </a:ext>
              </a:extLst>
            </p:cNvPr>
            <p:cNvGrpSpPr/>
            <p:nvPr/>
          </p:nvGrpSpPr>
          <p:grpSpPr>
            <a:xfrm>
              <a:off x="10528570" y="833486"/>
              <a:ext cx="1254346" cy="480060"/>
              <a:chOff x="3567796" y="851881"/>
              <a:chExt cx="1254346" cy="480060"/>
            </a:xfrm>
          </p:grpSpPr>
          <p:sp>
            <p:nvSpPr>
              <p:cNvPr id="24" name="矩形 23">
                <a:extLst>
                  <a:ext uri="{FF2B5EF4-FFF2-40B4-BE49-F238E27FC236}">
                    <a16:creationId xmlns:a16="http://schemas.microsoft.com/office/drawing/2014/main" id="{50D54AC3-5F7D-4CCD-9377-7F5472A17F4E}"/>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000" dirty="0">
                    <a:solidFill>
                      <a:schemeClr val="accent3">
                        <a:lumMod val="50000"/>
                      </a:schemeClr>
                    </a:solidFill>
                    <a:latin typeface="+mj-ea"/>
                    <a:ea typeface="+mj-ea"/>
                  </a:rPr>
                  <a:t>null</a:t>
                </a:r>
                <a:endParaRPr lang="zh-CN" altLang="en-US" sz="1000" dirty="0">
                  <a:solidFill>
                    <a:schemeClr val="accent3">
                      <a:lumMod val="50000"/>
                    </a:schemeClr>
                  </a:solidFill>
                  <a:latin typeface="+mj-ea"/>
                  <a:ea typeface="+mj-ea"/>
                </a:endParaRPr>
              </a:p>
            </p:txBody>
          </p:sp>
          <p:sp>
            <p:nvSpPr>
              <p:cNvPr id="25" name="矩形 24">
                <a:extLst>
                  <a:ext uri="{FF2B5EF4-FFF2-40B4-BE49-F238E27FC236}">
                    <a16:creationId xmlns:a16="http://schemas.microsoft.com/office/drawing/2014/main" id="{1DE3817E-B9D2-413C-A517-3A5F2DBD5C5D}"/>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grpSp>
        <p:cxnSp>
          <p:nvCxnSpPr>
            <p:cNvPr id="27" name="直接箭头连接符 26">
              <a:extLst>
                <a:ext uri="{FF2B5EF4-FFF2-40B4-BE49-F238E27FC236}">
                  <a16:creationId xmlns:a16="http://schemas.microsoft.com/office/drawing/2014/main" id="{905C3531-DF3B-4273-BD69-72A4BF1724DC}"/>
                </a:ext>
              </a:extLst>
            </p:cNvPr>
            <p:cNvCxnSpPr>
              <a:cxnSpLocks/>
              <a:endCxn id="11" idx="1"/>
            </p:cNvCxnSpPr>
            <p:nvPr/>
          </p:nvCxnSpPr>
          <p:spPr>
            <a:xfrm>
              <a:off x="2886690" y="1082713"/>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9115206-A9EE-48A9-B926-38A330301271}"/>
                </a:ext>
              </a:extLst>
            </p:cNvPr>
            <p:cNvCxnSpPr>
              <a:cxnSpLocks/>
            </p:cNvCxnSpPr>
            <p:nvPr/>
          </p:nvCxnSpPr>
          <p:spPr>
            <a:xfrm>
              <a:off x="4491305"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19B5854-D4C8-4980-8455-70A758A0B05C}"/>
                </a:ext>
              </a:extLst>
            </p:cNvPr>
            <p:cNvCxnSpPr>
              <a:cxnSpLocks/>
            </p:cNvCxnSpPr>
            <p:nvPr/>
          </p:nvCxnSpPr>
          <p:spPr>
            <a:xfrm>
              <a:off x="6072387"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4C660764-D3C2-4863-9589-29AC877C0ABF}"/>
                </a:ext>
              </a:extLst>
            </p:cNvPr>
            <p:cNvCxnSpPr>
              <a:cxnSpLocks/>
            </p:cNvCxnSpPr>
            <p:nvPr/>
          </p:nvCxnSpPr>
          <p:spPr>
            <a:xfrm>
              <a:off x="8571562" y="1090175"/>
              <a:ext cx="345260" cy="0"/>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F05278BB-98FD-4D07-83F6-763A7F3A6325}"/>
                </a:ext>
              </a:extLst>
            </p:cNvPr>
            <p:cNvCxnSpPr>
              <a:cxnSpLocks/>
            </p:cNvCxnSpPr>
            <p:nvPr/>
          </p:nvCxnSpPr>
          <p:spPr>
            <a:xfrm>
              <a:off x="9840274"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84B7C6B-831D-4499-9DB1-3D4E51CCD4E3}"/>
                </a:ext>
              </a:extLst>
            </p:cNvPr>
            <p:cNvCxnSpPr>
              <a:cxnSpLocks/>
            </p:cNvCxnSpPr>
            <p:nvPr/>
          </p:nvCxnSpPr>
          <p:spPr>
            <a:xfrm>
              <a:off x="8090208" y="1090175"/>
              <a:ext cx="425959"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1" name="组合 190">
            <a:extLst>
              <a:ext uri="{FF2B5EF4-FFF2-40B4-BE49-F238E27FC236}">
                <a16:creationId xmlns:a16="http://schemas.microsoft.com/office/drawing/2014/main" id="{53F5EE71-5754-4DF2-AD9B-8E7DB4DB73EB}"/>
              </a:ext>
            </a:extLst>
          </p:cNvPr>
          <p:cNvGrpSpPr/>
          <p:nvPr/>
        </p:nvGrpSpPr>
        <p:grpSpPr>
          <a:xfrm>
            <a:off x="171710" y="1878210"/>
            <a:ext cx="11968960" cy="1072717"/>
            <a:chOff x="171515" y="1602620"/>
            <a:chExt cx="11968960" cy="1072717"/>
          </a:xfrm>
        </p:grpSpPr>
        <p:sp>
          <p:nvSpPr>
            <p:cNvPr id="190" name="矩形 189">
              <a:extLst>
                <a:ext uri="{FF2B5EF4-FFF2-40B4-BE49-F238E27FC236}">
                  <a16:creationId xmlns:a16="http://schemas.microsoft.com/office/drawing/2014/main" id="{BA01E57B-1FB1-4956-B3E2-A02C77E69A78}"/>
                </a:ext>
              </a:extLst>
            </p:cNvPr>
            <p:cNvSpPr/>
            <p:nvPr/>
          </p:nvSpPr>
          <p:spPr>
            <a:xfrm>
              <a:off x="171515" y="1602620"/>
              <a:ext cx="11968960" cy="1072717"/>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8F946BE-773E-4E94-8D47-545AF4941F29}"/>
                </a:ext>
              </a:extLst>
            </p:cNvPr>
            <p:cNvSpPr txBox="1"/>
            <p:nvPr/>
          </p:nvSpPr>
          <p:spPr>
            <a:xfrm>
              <a:off x="657339" y="1908482"/>
              <a:ext cx="800219"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队列</a:t>
              </a:r>
            </a:p>
          </p:txBody>
        </p:sp>
        <p:sp>
          <p:nvSpPr>
            <p:cNvPr id="37" name="矩形 36">
              <a:extLst>
                <a:ext uri="{FF2B5EF4-FFF2-40B4-BE49-F238E27FC236}">
                  <a16:creationId xmlns:a16="http://schemas.microsoft.com/office/drawing/2014/main" id="{6CF958D5-E6F3-4156-8BC9-AFF242992527}"/>
                </a:ext>
              </a:extLst>
            </p:cNvPr>
            <p:cNvSpPr/>
            <p:nvPr/>
          </p:nvSpPr>
          <p:spPr>
            <a:xfrm>
              <a:off x="2985760" y="193472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cxnSp>
          <p:nvCxnSpPr>
            <p:cNvPr id="39" name="直接连接符 38">
              <a:extLst>
                <a:ext uri="{FF2B5EF4-FFF2-40B4-BE49-F238E27FC236}">
                  <a16:creationId xmlns:a16="http://schemas.microsoft.com/office/drawing/2014/main" id="{269D01BE-633F-4001-96FA-C1178DCC29B4}"/>
                </a:ext>
              </a:extLst>
            </p:cNvPr>
            <p:cNvCxnSpPr>
              <a:cxnSpLocks/>
            </p:cNvCxnSpPr>
            <p:nvPr/>
          </p:nvCxnSpPr>
          <p:spPr>
            <a:xfrm>
              <a:off x="2764685" y="1836808"/>
              <a:ext cx="7938979"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8F635C6-85CB-4F17-9C07-11044108EF60}"/>
                </a:ext>
              </a:extLst>
            </p:cNvPr>
            <p:cNvCxnSpPr>
              <a:cxnSpLocks/>
            </p:cNvCxnSpPr>
            <p:nvPr/>
          </p:nvCxnSpPr>
          <p:spPr>
            <a:xfrm>
              <a:off x="2764685" y="2491486"/>
              <a:ext cx="7938979"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B872110A-4290-4558-AFB9-089497E3BC69}"/>
                </a:ext>
              </a:extLst>
            </p:cNvPr>
            <p:cNvSpPr/>
            <p:nvPr/>
          </p:nvSpPr>
          <p:spPr>
            <a:xfrm>
              <a:off x="3984739" y="193472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sp>
          <p:nvSpPr>
            <p:cNvPr id="43" name="矩形 42">
              <a:extLst>
                <a:ext uri="{FF2B5EF4-FFF2-40B4-BE49-F238E27FC236}">
                  <a16:creationId xmlns:a16="http://schemas.microsoft.com/office/drawing/2014/main" id="{C997B334-5AEE-4804-A2B9-66739FF9DBB6}"/>
                </a:ext>
              </a:extLst>
            </p:cNvPr>
            <p:cNvSpPr/>
            <p:nvPr/>
          </p:nvSpPr>
          <p:spPr>
            <a:xfrm>
              <a:off x="4983718" y="192411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sp>
          <p:nvSpPr>
            <p:cNvPr id="44" name="矩形 43">
              <a:extLst>
                <a:ext uri="{FF2B5EF4-FFF2-40B4-BE49-F238E27FC236}">
                  <a16:creationId xmlns:a16="http://schemas.microsoft.com/office/drawing/2014/main" id="{91FB5DBD-5908-4B2F-82C3-14C3B924D586}"/>
                </a:ext>
              </a:extLst>
            </p:cNvPr>
            <p:cNvSpPr/>
            <p:nvPr/>
          </p:nvSpPr>
          <p:spPr>
            <a:xfrm>
              <a:off x="5982697" y="192653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4</a:t>
              </a:r>
              <a:endParaRPr lang="zh-CN" altLang="en-US" sz="1000" dirty="0">
                <a:solidFill>
                  <a:schemeClr val="accent3">
                    <a:lumMod val="50000"/>
                  </a:schemeClr>
                </a:solidFill>
                <a:latin typeface="+mj-ea"/>
                <a:ea typeface="+mj-ea"/>
              </a:endParaRPr>
            </a:p>
          </p:txBody>
        </p:sp>
        <p:sp>
          <p:nvSpPr>
            <p:cNvPr id="45" name="矩形 44">
              <a:extLst>
                <a:ext uri="{FF2B5EF4-FFF2-40B4-BE49-F238E27FC236}">
                  <a16:creationId xmlns:a16="http://schemas.microsoft.com/office/drawing/2014/main" id="{79D1A8DA-1EC5-44FA-A7BD-B6C7B74B86D5}"/>
                </a:ext>
              </a:extLst>
            </p:cNvPr>
            <p:cNvSpPr/>
            <p:nvPr/>
          </p:nvSpPr>
          <p:spPr>
            <a:xfrm>
              <a:off x="6964180" y="193746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5</a:t>
              </a:r>
              <a:endParaRPr lang="zh-CN" altLang="en-US" sz="1000" dirty="0">
                <a:solidFill>
                  <a:schemeClr val="accent3">
                    <a:lumMod val="50000"/>
                  </a:schemeClr>
                </a:solidFill>
                <a:latin typeface="+mj-ea"/>
                <a:ea typeface="+mj-ea"/>
              </a:endParaRPr>
            </a:p>
          </p:txBody>
        </p:sp>
        <p:sp>
          <p:nvSpPr>
            <p:cNvPr id="46" name="矩形 45">
              <a:extLst>
                <a:ext uri="{FF2B5EF4-FFF2-40B4-BE49-F238E27FC236}">
                  <a16:creationId xmlns:a16="http://schemas.microsoft.com/office/drawing/2014/main" id="{C1264113-6421-4CD6-A081-B0222D9A5F88}"/>
                </a:ext>
              </a:extLst>
            </p:cNvPr>
            <p:cNvSpPr/>
            <p:nvPr/>
          </p:nvSpPr>
          <p:spPr>
            <a:xfrm>
              <a:off x="8962138" y="192129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sp>
          <p:nvSpPr>
            <p:cNvPr id="47" name="矩形 46">
              <a:extLst>
                <a:ext uri="{FF2B5EF4-FFF2-40B4-BE49-F238E27FC236}">
                  <a16:creationId xmlns:a16="http://schemas.microsoft.com/office/drawing/2014/main" id="{587CC26D-28D8-4A3E-8802-8CCAFB3078C4}"/>
                </a:ext>
              </a:extLst>
            </p:cNvPr>
            <p:cNvSpPr/>
            <p:nvPr/>
          </p:nvSpPr>
          <p:spPr>
            <a:xfrm>
              <a:off x="9916255" y="1912100"/>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sp>
          <p:nvSpPr>
            <p:cNvPr id="48" name="文本框 47">
              <a:extLst>
                <a:ext uri="{FF2B5EF4-FFF2-40B4-BE49-F238E27FC236}">
                  <a16:creationId xmlns:a16="http://schemas.microsoft.com/office/drawing/2014/main" id="{4FC9A8CB-DB47-467C-85AD-1E44DB448CD8}"/>
                </a:ext>
              </a:extLst>
            </p:cNvPr>
            <p:cNvSpPr txBox="1"/>
            <p:nvPr/>
          </p:nvSpPr>
          <p:spPr>
            <a:xfrm>
              <a:off x="1930481" y="1990086"/>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出列</a:t>
              </a:r>
            </a:p>
          </p:txBody>
        </p:sp>
        <p:sp>
          <p:nvSpPr>
            <p:cNvPr id="49" name="文本框 48">
              <a:extLst>
                <a:ext uri="{FF2B5EF4-FFF2-40B4-BE49-F238E27FC236}">
                  <a16:creationId xmlns:a16="http://schemas.microsoft.com/office/drawing/2014/main" id="{BDFA8CCA-A863-4E42-8C02-2B684FB21949}"/>
                </a:ext>
              </a:extLst>
            </p:cNvPr>
            <p:cNvSpPr txBox="1"/>
            <p:nvPr/>
          </p:nvSpPr>
          <p:spPr>
            <a:xfrm>
              <a:off x="10877849" y="1955774"/>
              <a:ext cx="662938"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入列</a:t>
              </a:r>
            </a:p>
          </p:txBody>
        </p:sp>
        <p:cxnSp>
          <p:nvCxnSpPr>
            <p:cNvPr id="50" name="直接箭头连接符 49">
              <a:extLst>
                <a:ext uri="{FF2B5EF4-FFF2-40B4-BE49-F238E27FC236}">
                  <a16:creationId xmlns:a16="http://schemas.microsoft.com/office/drawing/2014/main" id="{10FF1935-4E1C-4517-A0A1-48C5B6958D8C}"/>
                </a:ext>
              </a:extLst>
            </p:cNvPr>
            <p:cNvCxnSpPr>
              <a:cxnSpLocks/>
            </p:cNvCxnSpPr>
            <p:nvPr/>
          </p:nvCxnSpPr>
          <p:spPr>
            <a:xfrm flipH="1">
              <a:off x="1944808" y="2391650"/>
              <a:ext cx="593370" cy="0"/>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2E3B09F7-7B34-4102-9B94-2637552DF4E3}"/>
                </a:ext>
              </a:extLst>
            </p:cNvPr>
            <p:cNvCxnSpPr>
              <a:cxnSpLocks/>
            </p:cNvCxnSpPr>
            <p:nvPr/>
          </p:nvCxnSpPr>
          <p:spPr>
            <a:xfrm flipH="1">
              <a:off x="10912633" y="2359418"/>
              <a:ext cx="593370" cy="0"/>
            </a:xfrm>
            <a:prstGeom prst="straightConnector1">
              <a:avLst/>
            </a:prstGeom>
            <a:ln w="381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5FDF5D49-3F13-472A-8129-ECA7D62D1833}"/>
                </a:ext>
              </a:extLst>
            </p:cNvPr>
            <p:cNvCxnSpPr>
              <a:cxnSpLocks/>
            </p:cNvCxnSpPr>
            <p:nvPr/>
          </p:nvCxnSpPr>
          <p:spPr>
            <a:xfrm>
              <a:off x="7816858" y="2202051"/>
              <a:ext cx="889260"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3" name="组合 192">
            <a:extLst>
              <a:ext uri="{FF2B5EF4-FFF2-40B4-BE49-F238E27FC236}">
                <a16:creationId xmlns:a16="http://schemas.microsoft.com/office/drawing/2014/main" id="{0BD6D9D1-139A-420E-B842-11ABBD49CD11}"/>
              </a:ext>
            </a:extLst>
          </p:cNvPr>
          <p:cNvGrpSpPr/>
          <p:nvPr/>
        </p:nvGrpSpPr>
        <p:grpSpPr>
          <a:xfrm>
            <a:off x="171710" y="3219840"/>
            <a:ext cx="2551054" cy="3416885"/>
            <a:chOff x="171710" y="3058854"/>
            <a:chExt cx="2551054" cy="3416885"/>
          </a:xfrm>
        </p:grpSpPr>
        <p:sp>
          <p:nvSpPr>
            <p:cNvPr id="187" name="矩形 186">
              <a:extLst>
                <a:ext uri="{FF2B5EF4-FFF2-40B4-BE49-F238E27FC236}">
                  <a16:creationId xmlns:a16="http://schemas.microsoft.com/office/drawing/2014/main" id="{1D21C889-4D4B-4B77-967F-E57E3ED6ECC4}"/>
                </a:ext>
              </a:extLst>
            </p:cNvPr>
            <p:cNvSpPr/>
            <p:nvPr/>
          </p:nvSpPr>
          <p:spPr>
            <a:xfrm>
              <a:off x="171710" y="3058854"/>
              <a:ext cx="2551054" cy="3416885"/>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D482216-3E43-4F5A-A334-C41432A636EE}"/>
                </a:ext>
              </a:extLst>
            </p:cNvPr>
            <p:cNvSpPr txBox="1"/>
            <p:nvPr/>
          </p:nvSpPr>
          <p:spPr>
            <a:xfrm>
              <a:off x="1224863" y="3088776"/>
              <a:ext cx="492443"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栈</a:t>
              </a:r>
            </a:p>
          </p:txBody>
        </p:sp>
        <p:grpSp>
          <p:nvGrpSpPr>
            <p:cNvPr id="63" name="组合 62">
              <a:extLst>
                <a:ext uri="{FF2B5EF4-FFF2-40B4-BE49-F238E27FC236}">
                  <a16:creationId xmlns:a16="http://schemas.microsoft.com/office/drawing/2014/main" id="{A9177D9E-76D6-4568-A567-B26D73943282}"/>
                </a:ext>
              </a:extLst>
            </p:cNvPr>
            <p:cNvGrpSpPr/>
            <p:nvPr/>
          </p:nvGrpSpPr>
          <p:grpSpPr>
            <a:xfrm>
              <a:off x="562903" y="4088077"/>
              <a:ext cx="1826654" cy="2209305"/>
              <a:chOff x="652753" y="4088464"/>
              <a:chExt cx="1826654" cy="2209305"/>
            </a:xfrm>
          </p:grpSpPr>
          <p:cxnSp>
            <p:nvCxnSpPr>
              <p:cNvPr id="57" name="直接连接符 56">
                <a:extLst>
                  <a:ext uri="{FF2B5EF4-FFF2-40B4-BE49-F238E27FC236}">
                    <a16:creationId xmlns:a16="http://schemas.microsoft.com/office/drawing/2014/main" id="{181459D0-6735-47D5-84D6-2420AF7D6A90}"/>
                  </a:ext>
                </a:extLst>
              </p:cNvPr>
              <p:cNvCxnSpPr>
                <a:cxnSpLocks/>
              </p:cNvCxnSpPr>
              <p:nvPr/>
            </p:nvCxnSpPr>
            <p:spPr>
              <a:xfrm>
                <a:off x="652753" y="4088464"/>
                <a:ext cx="0" cy="2209305"/>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FE59943-8612-4B24-8E5E-2DCD237E5216}"/>
                  </a:ext>
                </a:extLst>
              </p:cNvPr>
              <p:cNvCxnSpPr>
                <a:cxnSpLocks/>
              </p:cNvCxnSpPr>
              <p:nvPr/>
            </p:nvCxnSpPr>
            <p:spPr>
              <a:xfrm>
                <a:off x="2479407" y="4088464"/>
                <a:ext cx="0" cy="2209305"/>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D7685ACC-0444-4F20-9BCF-9D7EB5D55715}"/>
                  </a:ext>
                </a:extLst>
              </p:cNvPr>
              <p:cNvCxnSpPr>
                <a:cxnSpLocks/>
              </p:cNvCxnSpPr>
              <p:nvPr/>
            </p:nvCxnSpPr>
            <p:spPr>
              <a:xfrm flipH="1">
                <a:off x="652753" y="6297769"/>
                <a:ext cx="18266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4" name="矩形 63">
              <a:extLst>
                <a:ext uri="{FF2B5EF4-FFF2-40B4-BE49-F238E27FC236}">
                  <a16:creationId xmlns:a16="http://schemas.microsoft.com/office/drawing/2014/main" id="{0F3B03CE-3C9B-4AA5-9CC5-85B3818A10F6}"/>
                </a:ext>
              </a:extLst>
            </p:cNvPr>
            <p:cNvSpPr/>
            <p:nvPr/>
          </p:nvSpPr>
          <p:spPr>
            <a:xfrm>
              <a:off x="689330" y="5838926"/>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sp>
          <p:nvSpPr>
            <p:cNvPr id="65" name="矩形 64">
              <a:extLst>
                <a:ext uri="{FF2B5EF4-FFF2-40B4-BE49-F238E27FC236}">
                  <a16:creationId xmlns:a16="http://schemas.microsoft.com/office/drawing/2014/main" id="{76923CB9-D513-43EA-B998-D2186F41C84F}"/>
                </a:ext>
              </a:extLst>
            </p:cNvPr>
            <p:cNvSpPr/>
            <p:nvPr/>
          </p:nvSpPr>
          <p:spPr>
            <a:xfrm>
              <a:off x="689330" y="5433694"/>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sp>
          <p:nvSpPr>
            <p:cNvPr id="66" name="矩形 65">
              <a:extLst>
                <a:ext uri="{FF2B5EF4-FFF2-40B4-BE49-F238E27FC236}">
                  <a16:creationId xmlns:a16="http://schemas.microsoft.com/office/drawing/2014/main" id="{EC91E39D-6F56-4BC6-A55E-5010C186C19A}"/>
                </a:ext>
              </a:extLst>
            </p:cNvPr>
            <p:cNvSpPr/>
            <p:nvPr/>
          </p:nvSpPr>
          <p:spPr>
            <a:xfrm>
              <a:off x="679039" y="4626247"/>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sp>
          <p:nvSpPr>
            <p:cNvPr id="67" name="矩形 66">
              <a:extLst>
                <a:ext uri="{FF2B5EF4-FFF2-40B4-BE49-F238E27FC236}">
                  <a16:creationId xmlns:a16="http://schemas.microsoft.com/office/drawing/2014/main" id="{B156F17F-6E85-4552-ABF5-803CB4A51624}"/>
                </a:ext>
              </a:extLst>
            </p:cNvPr>
            <p:cNvSpPr/>
            <p:nvPr/>
          </p:nvSpPr>
          <p:spPr>
            <a:xfrm>
              <a:off x="679039" y="4221015"/>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cxnSp>
          <p:nvCxnSpPr>
            <p:cNvPr id="70" name="直接箭头连接符 69">
              <a:extLst>
                <a:ext uri="{FF2B5EF4-FFF2-40B4-BE49-F238E27FC236}">
                  <a16:creationId xmlns:a16="http://schemas.microsoft.com/office/drawing/2014/main" id="{22A53C7F-52D8-4F65-8DC3-9AD7996D11A1}"/>
                </a:ext>
              </a:extLst>
            </p:cNvPr>
            <p:cNvCxnSpPr>
              <a:cxnSpLocks/>
            </p:cNvCxnSpPr>
            <p:nvPr/>
          </p:nvCxnSpPr>
          <p:spPr>
            <a:xfrm>
              <a:off x="1050696" y="5187416"/>
              <a:ext cx="889260"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5DB8F374-8AD8-4508-BC67-CCB4B5264F91}"/>
                </a:ext>
              </a:extLst>
            </p:cNvPr>
            <p:cNvSpPr txBox="1"/>
            <p:nvPr/>
          </p:nvSpPr>
          <p:spPr>
            <a:xfrm>
              <a:off x="2029705" y="3556182"/>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入栈</a:t>
              </a:r>
            </a:p>
          </p:txBody>
        </p:sp>
        <p:sp>
          <p:nvSpPr>
            <p:cNvPr id="72" name="文本框 71">
              <a:extLst>
                <a:ext uri="{FF2B5EF4-FFF2-40B4-BE49-F238E27FC236}">
                  <a16:creationId xmlns:a16="http://schemas.microsoft.com/office/drawing/2014/main" id="{0D6D67EA-73F3-4F3E-AA25-27910488CEE8}"/>
                </a:ext>
              </a:extLst>
            </p:cNvPr>
            <p:cNvSpPr txBox="1"/>
            <p:nvPr/>
          </p:nvSpPr>
          <p:spPr>
            <a:xfrm>
              <a:off x="239737" y="3601237"/>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出栈</a:t>
              </a:r>
            </a:p>
          </p:txBody>
        </p:sp>
        <p:sp>
          <p:nvSpPr>
            <p:cNvPr id="73" name="任意多边形: 形状 72">
              <a:extLst>
                <a:ext uri="{FF2B5EF4-FFF2-40B4-BE49-F238E27FC236}">
                  <a16:creationId xmlns:a16="http://schemas.microsoft.com/office/drawing/2014/main" id="{8ABDEFC9-A614-4369-B383-2AA2B50D20C1}"/>
                </a:ext>
              </a:extLst>
            </p:cNvPr>
            <p:cNvSpPr/>
            <p:nvPr/>
          </p:nvSpPr>
          <p:spPr>
            <a:xfrm>
              <a:off x="1796905" y="3715168"/>
              <a:ext cx="296214" cy="425003"/>
            </a:xfrm>
            <a:custGeom>
              <a:avLst/>
              <a:gdLst>
                <a:gd name="connsiteX0" fmla="*/ 296214 w 296214"/>
                <a:gd name="connsiteY0" fmla="*/ 0 h 425003"/>
                <a:gd name="connsiteX1" fmla="*/ 70834 w 296214"/>
                <a:gd name="connsiteY1" fmla="*/ 128789 h 425003"/>
                <a:gd name="connsiteX2" fmla="*/ 0 w 296214"/>
                <a:gd name="connsiteY2" fmla="*/ 425003 h 425003"/>
              </a:gdLst>
              <a:ahLst/>
              <a:cxnLst>
                <a:cxn ang="0">
                  <a:pos x="connsiteX0" y="connsiteY0"/>
                </a:cxn>
                <a:cxn ang="0">
                  <a:pos x="connsiteX1" y="connsiteY1"/>
                </a:cxn>
                <a:cxn ang="0">
                  <a:pos x="connsiteX2" y="connsiteY2"/>
                </a:cxn>
              </a:cxnLst>
              <a:rect l="l" t="t" r="r" b="b"/>
              <a:pathLst>
                <a:path w="296214" h="425003">
                  <a:moveTo>
                    <a:pt x="296214" y="0"/>
                  </a:moveTo>
                  <a:cubicBezTo>
                    <a:pt x="208208" y="28977"/>
                    <a:pt x="120203" y="57955"/>
                    <a:pt x="70834" y="128789"/>
                  </a:cubicBezTo>
                  <a:cubicBezTo>
                    <a:pt x="21465" y="199623"/>
                    <a:pt x="10732" y="312313"/>
                    <a:pt x="0" y="425003"/>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A149543D-9EF2-48BA-8C0D-4A4D2A7577DB}"/>
                </a:ext>
              </a:extLst>
            </p:cNvPr>
            <p:cNvSpPr/>
            <p:nvPr/>
          </p:nvSpPr>
          <p:spPr>
            <a:xfrm>
              <a:off x="818111" y="3708728"/>
              <a:ext cx="324307" cy="418564"/>
            </a:xfrm>
            <a:custGeom>
              <a:avLst/>
              <a:gdLst>
                <a:gd name="connsiteX0" fmla="*/ 321971 w 324307"/>
                <a:gd name="connsiteY0" fmla="*/ 418564 h 418564"/>
                <a:gd name="connsiteX1" fmla="*/ 276895 w 324307"/>
                <a:gd name="connsiteY1" fmla="*/ 199623 h 418564"/>
                <a:gd name="connsiteX2" fmla="*/ 0 w 324307"/>
                <a:gd name="connsiteY2" fmla="*/ 0 h 418564"/>
              </a:gdLst>
              <a:ahLst/>
              <a:cxnLst>
                <a:cxn ang="0">
                  <a:pos x="connsiteX0" y="connsiteY0"/>
                </a:cxn>
                <a:cxn ang="0">
                  <a:pos x="connsiteX1" y="connsiteY1"/>
                </a:cxn>
                <a:cxn ang="0">
                  <a:pos x="connsiteX2" y="connsiteY2"/>
                </a:cxn>
              </a:cxnLst>
              <a:rect l="l" t="t" r="r" b="b"/>
              <a:pathLst>
                <a:path w="324307" h="418564">
                  <a:moveTo>
                    <a:pt x="321971" y="418564"/>
                  </a:moveTo>
                  <a:cubicBezTo>
                    <a:pt x="326264" y="343974"/>
                    <a:pt x="330557" y="269384"/>
                    <a:pt x="276895" y="199623"/>
                  </a:cubicBezTo>
                  <a:cubicBezTo>
                    <a:pt x="223233" y="129862"/>
                    <a:pt x="111616" y="64931"/>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BE12B82B-7C58-43DB-9786-EFC49A640222}"/>
              </a:ext>
            </a:extLst>
          </p:cNvPr>
          <p:cNvGrpSpPr/>
          <p:nvPr/>
        </p:nvGrpSpPr>
        <p:grpSpPr>
          <a:xfrm>
            <a:off x="2837456" y="3222172"/>
            <a:ext cx="6177896" cy="3416885"/>
            <a:chOff x="2837456" y="3061186"/>
            <a:chExt cx="6177896" cy="3416885"/>
          </a:xfrm>
        </p:grpSpPr>
        <p:sp>
          <p:nvSpPr>
            <p:cNvPr id="157" name="矩形 156">
              <a:extLst>
                <a:ext uri="{FF2B5EF4-FFF2-40B4-BE49-F238E27FC236}">
                  <a16:creationId xmlns:a16="http://schemas.microsoft.com/office/drawing/2014/main" id="{1DC4F4FB-4B61-457F-AF5C-108A28B6099D}"/>
                </a:ext>
              </a:extLst>
            </p:cNvPr>
            <p:cNvSpPr/>
            <p:nvPr/>
          </p:nvSpPr>
          <p:spPr>
            <a:xfrm>
              <a:off x="2837456" y="3061186"/>
              <a:ext cx="6177896" cy="3416885"/>
            </a:xfrm>
            <a:prstGeom prst="rect">
              <a:avLst/>
            </a:prstGeom>
            <a:solidFill>
              <a:schemeClr val="tx1">
                <a:lumMod val="95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3097538-6E34-4B79-B9B1-20FA669AE3D3}"/>
                </a:ext>
              </a:extLst>
            </p:cNvPr>
            <p:cNvSpPr txBox="1"/>
            <p:nvPr/>
          </p:nvSpPr>
          <p:spPr>
            <a:xfrm>
              <a:off x="5375000" y="3096228"/>
              <a:ext cx="492443"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树</a:t>
              </a:r>
            </a:p>
          </p:txBody>
        </p:sp>
        <p:sp>
          <p:nvSpPr>
            <p:cNvPr id="55" name="矩形 54">
              <a:extLst>
                <a:ext uri="{FF2B5EF4-FFF2-40B4-BE49-F238E27FC236}">
                  <a16:creationId xmlns:a16="http://schemas.microsoft.com/office/drawing/2014/main" id="{E4839573-F996-45DB-903B-659CAB5BB754}"/>
                </a:ext>
              </a:extLst>
            </p:cNvPr>
            <p:cNvSpPr/>
            <p:nvPr/>
          </p:nvSpPr>
          <p:spPr>
            <a:xfrm>
              <a:off x="5338900" y="365370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A</a:t>
              </a:r>
              <a:endParaRPr lang="zh-CN" altLang="en-US" sz="1000" dirty="0">
                <a:solidFill>
                  <a:schemeClr val="accent3">
                    <a:lumMod val="50000"/>
                  </a:schemeClr>
                </a:solidFill>
                <a:latin typeface="+mj-ea"/>
                <a:ea typeface="+mj-ea"/>
              </a:endParaRPr>
            </a:p>
          </p:txBody>
        </p:sp>
        <p:sp>
          <p:nvSpPr>
            <p:cNvPr id="77" name="矩形 76">
              <a:extLst>
                <a:ext uri="{FF2B5EF4-FFF2-40B4-BE49-F238E27FC236}">
                  <a16:creationId xmlns:a16="http://schemas.microsoft.com/office/drawing/2014/main" id="{E92C0D64-417C-4124-8EFE-201A310A5528}"/>
                </a:ext>
              </a:extLst>
            </p:cNvPr>
            <p:cNvSpPr/>
            <p:nvPr/>
          </p:nvSpPr>
          <p:spPr>
            <a:xfrm>
              <a:off x="3899939" y="436038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B</a:t>
              </a:r>
              <a:endParaRPr lang="zh-CN" altLang="en-US" sz="1000" dirty="0">
                <a:solidFill>
                  <a:schemeClr val="accent3">
                    <a:lumMod val="50000"/>
                  </a:schemeClr>
                </a:solidFill>
                <a:latin typeface="+mj-ea"/>
                <a:ea typeface="+mj-ea"/>
              </a:endParaRPr>
            </a:p>
          </p:txBody>
        </p:sp>
        <p:sp>
          <p:nvSpPr>
            <p:cNvPr id="78" name="矩形 77">
              <a:extLst>
                <a:ext uri="{FF2B5EF4-FFF2-40B4-BE49-F238E27FC236}">
                  <a16:creationId xmlns:a16="http://schemas.microsoft.com/office/drawing/2014/main" id="{835C98D8-D5A6-423D-AC4E-29AA0E2C50C9}"/>
                </a:ext>
              </a:extLst>
            </p:cNvPr>
            <p:cNvSpPr/>
            <p:nvPr/>
          </p:nvSpPr>
          <p:spPr>
            <a:xfrm>
              <a:off x="5345339" y="4360387"/>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C</a:t>
              </a:r>
              <a:endParaRPr lang="zh-CN" altLang="en-US" sz="1000" dirty="0">
                <a:solidFill>
                  <a:schemeClr val="accent3">
                    <a:lumMod val="50000"/>
                  </a:schemeClr>
                </a:solidFill>
                <a:latin typeface="+mj-ea"/>
                <a:ea typeface="+mj-ea"/>
              </a:endParaRPr>
            </a:p>
          </p:txBody>
        </p:sp>
        <p:sp>
          <p:nvSpPr>
            <p:cNvPr id="79" name="矩形 78">
              <a:extLst>
                <a:ext uri="{FF2B5EF4-FFF2-40B4-BE49-F238E27FC236}">
                  <a16:creationId xmlns:a16="http://schemas.microsoft.com/office/drawing/2014/main" id="{362C887A-531C-4A85-BAD5-0E900EE1BAA5}"/>
                </a:ext>
              </a:extLst>
            </p:cNvPr>
            <p:cNvSpPr/>
            <p:nvPr/>
          </p:nvSpPr>
          <p:spPr>
            <a:xfrm>
              <a:off x="7283242" y="436552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D</a:t>
              </a:r>
              <a:endParaRPr lang="zh-CN" altLang="en-US" sz="1000" dirty="0">
                <a:solidFill>
                  <a:schemeClr val="accent3">
                    <a:lumMod val="50000"/>
                  </a:schemeClr>
                </a:solidFill>
                <a:latin typeface="+mj-ea"/>
                <a:ea typeface="+mj-ea"/>
              </a:endParaRPr>
            </a:p>
          </p:txBody>
        </p:sp>
        <p:sp>
          <p:nvSpPr>
            <p:cNvPr id="80" name="矩形 79">
              <a:extLst>
                <a:ext uri="{FF2B5EF4-FFF2-40B4-BE49-F238E27FC236}">
                  <a16:creationId xmlns:a16="http://schemas.microsoft.com/office/drawing/2014/main" id="{E65068D1-EAF0-47E2-96F1-A42E565E7AB2}"/>
                </a:ext>
              </a:extLst>
            </p:cNvPr>
            <p:cNvSpPr/>
            <p:nvPr/>
          </p:nvSpPr>
          <p:spPr>
            <a:xfrm>
              <a:off x="5348680"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G</a:t>
              </a:r>
              <a:endParaRPr lang="zh-CN" altLang="en-US" sz="1000" dirty="0">
                <a:solidFill>
                  <a:schemeClr val="accent3">
                    <a:lumMod val="50000"/>
                  </a:schemeClr>
                </a:solidFill>
                <a:latin typeface="+mj-ea"/>
                <a:ea typeface="+mj-ea"/>
              </a:endParaRPr>
            </a:p>
          </p:txBody>
        </p:sp>
        <p:sp>
          <p:nvSpPr>
            <p:cNvPr id="81" name="矩形 80">
              <a:extLst>
                <a:ext uri="{FF2B5EF4-FFF2-40B4-BE49-F238E27FC236}">
                  <a16:creationId xmlns:a16="http://schemas.microsoft.com/office/drawing/2014/main" id="{5CD4C4D2-CA19-47DE-B4E2-3EB88B55688D}"/>
                </a:ext>
              </a:extLst>
            </p:cNvPr>
            <p:cNvSpPr/>
            <p:nvPr/>
          </p:nvSpPr>
          <p:spPr>
            <a:xfrm>
              <a:off x="6317956"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H</a:t>
              </a:r>
              <a:endParaRPr lang="zh-CN" altLang="en-US" sz="1000" dirty="0">
                <a:solidFill>
                  <a:schemeClr val="accent3">
                    <a:lumMod val="50000"/>
                  </a:schemeClr>
                </a:solidFill>
                <a:latin typeface="+mj-ea"/>
                <a:ea typeface="+mj-ea"/>
              </a:endParaRPr>
            </a:p>
          </p:txBody>
        </p:sp>
        <p:sp>
          <p:nvSpPr>
            <p:cNvPr id="82" name="矩形 81">
              <a:extLst>
                <a:ext uri="{FF2B5EF4-FFF2-40B4-BE49-F238E27FC236}">
                  <a16:creationId xmlns:a16="http://schemas.microsoft.com/office/drawing/2014/main" id="{B7AD0B9A-AE56-4B42-B7FA-699926ED2EF3}"/>
                </a:ext>
              </a:extLst>
            </p:cNvPr>
            <p:cNvSpPr/>
            <p:nvPr/>
          </p:nvSpPr>
          <p:spPr>
            <a:xfrm>
              <a:off x="7286354"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I</a:t>
              </a:r>
              <a:endParaRPr lang="zh-CN" altLang="en-US" sz="1000" dirty="0">
                <a:solidFill>
                  <a:schemeClr val="accent3">
                    <a:lumMod val="50000"/>
                  </a:schemeClr>
                </a:solidFill>
                <a:latin typeface="+mj-ea"/>
                <a:ea typeface="+mj-ea"/>
              </a:endParaRPr>
            </a:p>
          </p:txBody>
        </p:sp>
        <p:sp>
          <p:nvSpPr>
            <p:cNvPr id="83" name="矩形 82">
              <a:extLst>
                <a:ext uri="{FF2B5EF4-FFF2-40B4-BE49-F238E27FC236}">
                  <a16:creationId xmlns:a16="http://schemas.microsoft.com/office/drawing/2014/main" id="{B414398C-59D8-43E5-8E20-E06CF2E9A215}"/>
                </a:ext>
              </a:extLst>
            </p:cNvPr>
            <p:cNvSpPr/>
            <p:nvPr/>
          </p:nvSpPr>
          <p:spPr>
            <a:xfrm>
              <a:off x="8257762" y="506533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J</a:t>
              </a:r>
              <a:endParaRPr lang="zh-CN" altLang="en-US" sz="1000" dirty="0">
                <a:solidFill>
                  <a:schemeClr val="accent3">
                    <a:lumMod val="50000"/>
                  </a:schemeClr>
                </a:solidFill>
                <a:latin typeface="+mj-ea"/>
                <a:ea typeface="+mj-ea"/>
              </a:endParaRPr>
            </a:p>
          </p:txBody>
        </p:sp>
        <p:sp>
          <p:nvSpPr>
            <p:cNvPr id="84" name="矩形 83">
              <a:extLst>
                <a:ext uri="{FF2B5EF4-FFF2-40B4-BE49-F238E27FC236}">
                  <a16:creationId xmlns:a16="http://schemas.microsoft.com/office/drawing/2014/main" id="{4ADD187D-3752-48B2-B149-342033101A57}"/>
                </a:ext>
              </a:extLst>
            </p:cNvPr>
            <p:cNvSpPr/>
            <p:nvPr/>
          </p:nvSpPr>
          <p:spPr>
            <a:xfrm>
              <a:off x="3418874"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E</a:t>
              </a:r>
              <a:endParaRPr lang="zh-CN" altLang="en-US" sz="1000" dirty="0">
                <a:solidFill>
                  <a:schemeClr val="accent3">
                    <a:lumMod val="50000"/>
                  </a:schemeClr>
                </a:solidFill>
                <a:latin typeface="+mj-ea"/>
                <a:ea typeface="+mj-ea"/>
              </a:endParaRPr>
            </a:p>
          </p:txBody>
        </p:sp>
        <p:sp>
          <p:nvSpPr>
            <p:cNvPr id="85" name="矩形 84">
              <a:extLst>
                <a:ext uri="{FF2B5EF4-FFF2-40B4-BE49-F238E27FC236}">
                  <a16:creationId xmlns:a16="http://schemas.microsoft.com/office/drawing/2014/main" id="{C9FC8C3A-12F4-4876-A5C7-286CDFAD983C}"/>
                </a:ext>
              </a:extLst>
            </p:cNvPr>
            <p:cNvSpPr/>
            <p:nvPr/>
          </p:nvSpPr>
          <p:spPr>
            <a:xfrm>
              <a:off x="4394589" y="5067069"/>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F</a:t>
              </a:r>
              <a:endParaRPr lang="zh-CN" altLang="en-US" sz="1000" dirty="0">
                <a:solidFill>
                  <a:schemeClr val="accent3">
                    <a:lumMod val="50000"/>
                  </a:schemeClr>
                </a:solidFill>
                <a:latin typeface="+mj-ea"/>
                <a:ea typeface="+mj-ea"/>
              </a:endParaRPr>
            </a:p>
          </p:txBody>
        </p:sp>
        <p:sp>
          <p:nvSpPr>
            <p:cNvPr id="86" name="矩形 85">
              <a:extLst>
                <a:ext uri="{FF2B5EF4-FFF2-40B4-BE49-F238E27FC236}">
                  <a16:creationId xmlns:a16="http://schemas.microsoft.com/office/drawing/2014/main" id="{8A4FCD38-D571-44B0-94D8-689ED8BD0E93}"/>
                </a:ext>
              </a:extLst>
            </p:cNvPr>
            <p:cNvSpPr/>
            <p:nvPr/>
          </p:nvSpPr>
          <p:spPr>
            <a:xfrm>
              <a:off x="6317956" y="577996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M</a:t>
              </a:r>
              <a:endParaRPr lang="zh-CN" altLang="en-US" sz="1000" dirty="0">
                <a:solidFill>
                  <a:schemeClr val="accent3">
                    <a:lumMod val="50000"/>
                  </a:schemeClr>
                </a:solidFill>
                <a:latin typeface="+mj-ea"/>
                <a:ea typeface="+mj-ea"/>
              </a:endParaRPr>
            </a:p>
          </p:txBody>
        </p:sp>
        <p:sp>
          <p:nvSpPr>
            <p:cNvPr id="87" name="矩形 86">
              <a:extLst>
                <a:ext uri="{FF2B5EF4-FFF2-40B4-BE49-F238E27FC236}">
                  <a16:creationId xmlns:a16="http://schemas.microsoft.com/office/drawing/2014/main" id="{94289ACE-5355-4A44-95F0-70213FFDAD23}"/>
                </a:ext>
              </a:extLst>
            </p:cNvPr>
            <p:cNvSpPr/>
            <p:nvPr/>
          </p:nvSpPr>
          <p:spPr>
            <a:xfrm>
              <a:off x="2910159" y="583318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K</a:t>
              </a:r>
              <a:endParaRPr lang="zh-CN" altLang="en-US" sz="1000" dirty="0">
                <a:solidFill>
                  <a:schemeClr val="accent3">
                    <a:lumMod val="50000"/>
                  </a:schemeClr>
                </a:solidFill>
                <a:latin typeface="+mj-ea"/>
                <a:ea typeface="+mj-ea"/>
              </a:endParaRPr>
            </a:p>
          </p:txBody>
        </p:sp>
        <p:sp>
          <p:nvSpPr>
            <p:cNvPr id="88" name="矩形 87">
              <a:extLst>
                <a:ext uri="{FF2B5EF4-FFF2-40B4-BE49-F238E27FC236}">
                  <a16:creationId xmlns:a16="http://schemas.microsoft.com/office/drawing/2014/main" id="{F2240CC2-C243-4585-A1C6-EF10B1AAC629}"/>
                </a:ext>
              </a:extLst>
            </p:cNvPr>
            <p:cNvSpPr/>
            <p:nvPr/>
          </p:nvSpPr>
          <p:spPr>
            <a:xfrm>
              <a:off x="3881567" y="5831448"/>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L</a:t>
              </a:r>
              <a:endParaRPr lang="zh-CN" altLang="en-US" sz="1000" dirty="0">
                <a:solidFill>
                  <a:schemeClr val="accent3">
                    <a:lumMod val="50000"/>
                  </a:schemeClr>
                </a:solidFill>
                <a:latin typeface="+mj-ea"/>
                <a:ea typeface="+mj-ea"/>
              </a:endParaRPr>
            </a:p>
          </p:txBody>
        </p:sp>
        <p:cxnSp>
          <p:nvCxnSpPr>
            <p:cNvPr id="90" name="直接连接符 89">
              <a:extLst>
                <a:ext uri="{FF2B5EF4-FFF2-40B4-BE49-F238E27FC236}">
                  <a16:creationId xmlns:a16="http://schemas.microsoft.com/office/drawing/2014/main" id="{40A89AC7-7B4F-4DE7-940E-B17C0B37CFE5}"/>
                </a:ext>
              </a:extLst>
            </p:cNvPr>
            <p:cNvCxnSpPr>
              <a:stCxn id="55" idx="2"/>
              <a:endCxn id="78" idx="0"/>
            </p:cNvCxnSpPr>
            <p:nvPr/>
          </p:nvCxnSpPr>
          <p:spPr>
            <a:xfrm>
              <a:off x="5657652" y="4133765"/>
              <a:ext cx="6439" cy="2266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94051B9-9128-4BE5-B307-A35CF8338A02}"/>
                </a:ext>
              </a:extLst>
            </p:cNvPr>
            <p:cNvCxnSpPr>
              <a:cxnSpLocks/>
              <a:stCxn id="78" idx="2"/>
              <a:endCxn id="80" idx="0"/>
            </p:cNvCxnSpPr>
            <p:nvPr/>
          </p:nvCxnSpPr>
          <p:spPr>
            <a:xfrm>
              <a:off x="5664091" y="4840447"/>
              <a:ext cx="3341" cy="2266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2CF7A704-3965-421A-AC81-D273A1706E59}"/>
                </a:ext>
              </a:extLst>
            </p:cNvPr>
            <p:cNvCxnSpPr>
              <a:cxnSpLocks/>
              <a:stCxn id="79" idx="2"/>
              <a:endCxn id="82" idx="0"/>
            </p:cNvCxnSpPr>
            <p:nvPr/>
          </p:nvCxnSpPr>
          <p:spPr>
            <a:xfrm>
              <a:off x="7601994" y="4845583"/>
              <a:ext cx="3112" cy="22148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3D45C42-CC8B-4BB8-92DB-42886590BC71}"/>
                </a:ext>
              </a:extLst>
            </p:cNvPr>
            <p:cNvCxnSpPr>
              <a:cxnSpLocks/>
              <a:stCxn id="81" idx="2"/>
              <a:endCxn id="86" idx="0"/>
            </p:cNvCxnSpPr>
            <p:nvPr/>
          </p:nvCxnSpPr>
          <p:spPr>
            <a:xfrm>
              <a:off x="6636708" y="5547129"/>
              <a:ext cx="0" cy="232833"/>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连接符: 肘形 102">
              <a:extLst>
                <a:ext uri="{FF2B5EF4-FFF2-40B4-BE49-F238E27FC236}">
                  <a16:creationId xmlns:a16="http://schemas.microsoft.com/office/drawing/2014/main" id="{CAC98E29-4AC0-4ABD-86EA-F4B31F81AF21}"/>
                </a:ext>
              </a:extLst>
            </p:cNvPr>
            <p:cNvCxnSpPr>
              <a:stCxn id="77" idx="0"/>
              <a:endCxn id="55" idx="2"/>
            </p:cNvCxnSpPr>
            <p:nvPr/>
          </p:nvCxnSpPr>
          <p:spPr>
            <a:xfrm rot="5400000" flipH="1" flipV="1">
              <a:off x="4824860" y="3527596"/>
              <a:ext cx="226622" cy="1438961"/>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连接符: 肘形 104">
              <a:extLst>
                <a:ext uri="{FF2B5EF4-FFF2-40B4-BE49-F238E27FC236}">
                  <a16:creationId xmlns:a16="http://schemas.microsoft.com/office/drawing/2014/main" id="{2BFE9158-2B7B-44E7-8927-D775706736D0}"/>
                </a:ext>
              </a:extLst>
            </p:cNvPr>
            <p:cNvCxnSpPr>
              <a:stCxn id="79" idx="0"/>
              <a:endCxn id="55" idx="2"/>
            </p:cNvCxnSpPr>
            <p:nvPr/>
          </p:nvCxnSpPr>
          <p:spPr>
            <a:xfrm rot="16200000" flipV="1">
              <a:off x="6513944" y="3277473"/>
              <a:ext cx="231758" cy="1944342"/>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连接符: 肘形 106">
              <a:extLst>
                <a:ext uri="{FF2B5EF4-FFF2-40B4-BE49-F238E27FC236}">
                  <a16:creationId xmlns:a16="http://schemas.microsoft.com/office/drawing/2014/main" id="{41C956ED-C987-4F9F-A90E-ABB82BF5832D}"/>
                </a:ext>
              </a:extLst>
            </p:cNvPr>
            <p:cNvCxnSpPr>
              <a:stCxn id="79" idx="2"/>
              <a:endCxn id="81" idx="0"/>
            </p:cNvCxnSpPr>
            <p:nvPr/>
          </p:nvCxnSpPr>
          <p:spPr>
            <a:xfrm rot="5400000">
              <a:off x="7008608" y="4473683"/>
              <a:ext cx="221486" cy="965286"/>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E6AC31E5-274B-417F-9ECD-AC4CEA233228}"/>
                </a:ext>
              </a:extLst>
            </p:cNvPr>
            <p:cNvCxnSpPr>
              <a:stCxn id="83" idx="0"/>
              <a:endCxn id="79" idx="2"/>
            </p:cNvCxnSpPr>
            <p:nvPr/>
          </p:nvCxnSpPr>
          <p:spPr>
            <a:xfrm rot="16200000" flipV="1">
              <a:off x="7979380" y="4468197"/>
              <a:ext cx="219748" cy="974520"/>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连接符: 肘形 110">
              <a:extLst>
                <a:ext uri="{FF2B5EF4-FFF2-40B4-BE49-F238E27FC236}">
                  <a16:creationId xmlns:a16="http://schemas.microsoft.com/office/drawing/2014/main" id="{1D724784-4DC4-427C-B7C5-BB9C09EB296E}"/>
                </a:ext>
              </a:extLst>
            </p:cNvPr>
            <p:cNvCxnSpPr>
              <a:stCxn id="77" idx="2"/>
              <a:endCxn id="84" idx="0"/>
            </p:cNvCxnSpPr>
            <p:nvPr/>
          </p:nvCxnSpPr>
          <p:spPr>
            <a:xfrm rot="5400000">
              <a:off x="3864848" y="4713226"/>
              <a:ext cx="226622" cy="481065"/>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连接符: 肘形 112">
              <a:extLst>
                <a:ext uri="{FF2B5EF4-FFF2-40B4-BE49-F238E27FC236}">
                  <a16:creationId xmlns:a16="http://schemas.microsoft.com/office/drawing/2014/main" id="{CD22A4C5-E7B5-4BDB-A547-EC1E2DC7538A}"/>
                </a:ext>
              </a:extLst>
            </p:cNvPr>
            <p:cNvCxnSpPr>
              <a:stCxn id="85" idx="0"/>
              <a:endCxn id="77" idx="2"/>
            </p:cNvCxnSpPr>
            <p:nvPr/>
          </p:nvCxnSpPr>
          <p:spPr>
            <a:xfrm rot="16200000" flipV="1">
              <a:off x="4352705" y="4706433"/>
              <a:ext cx="226622" cy="494650"/>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连接符: 肘形 114">
              <a:extLst>
                <a:ext uri="{FF2B5EF4-FFF2-40B4-BE49-F238E27FC236}">
                  <a16:creationId xmlns:a16="http://schemas.microsoft.com/office/drawing/2014/main" id="{593A2EFA-82B2-4C98-BE65-B224FE2CF4A7}"/>
                </a:ext>
              </a:extLst>
            </p:cNvPr>
            <p:cNvCxnSpPr>
              <a:stCxn id="87" idx="0"/>
              <a:endCxn id="84" idx="2"/>
            </p:cNvCxnSpPr>
            <p:nvPr/>
          </p:nvCxnSpPr>
          <p:spPr>
            <a:xfrm rot="5400000" flipH="1" flipV="1">
              <a:off x="3340240" y="5435801"/>
              <a:ext cx="286057" cy="508715"/>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连接符: 肘形 116">
              <a:extLst>
                <a:ext uri="{FF2B5EF4-FFF2-40B4-BE49-F238E27FC236}">
                  <a16:creationId xmlns:a16="http://schemas.microsoft.com/office/drawing/2014/main" id="{16556C76-5AF5-4336-B857-D5EC1C87DF63}"/>
                </a:ext>
              </a:extLst>
            </p:cNvPr>
            <p:cNvCxnSpPr>
              <a:stCxn id="88" idx="0"/>
              <a:endCxn id="84" idx="2"/>
            </p:cNvCxnSpPr>
            <p:nvPr/>
          </p:nvCxnSpPr>
          <p:spPr>
            <a:xfrm rot="16200000" flipV="1">
              <a:off x="3826814" y="5457942"/>
              <a:ext cx="284319" cy="462693"/>
            </a:xfrm>
            <a:prstGeom prst="bentConnector3">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4" name="组合 193">
            <a:extLst>
              <a:ext uri="{FF2B5EF4-FFF2-40B4-BE49-F238E27FC236}">
                <a16:creationId xmlns:a16="http://schemas.microsoft.com/office/drawing/2014/main" id="{5BA68C5E-2E30-43AF-B656-DAB6484BA64F}"/>
              </a:ext>
            </a:extLst>
          </p:cNvPr>
          <p:cNvGrpSpPr/>
          <p:nvPr/>
        </p:nvGrpSpPr>
        <p:grpSpPr>
          <a:xfrm>
            <a:off x="9119568" y="3195374"/>
            <a:ext cx="3025208" cy="3416885"/>
            <a:chOff x="9119568" y="3034388"/>
            <a:chExt cx="3025208" cy="3416885"/>
          </a:xfrm>
        </p:grpSpPr>
        <p:sp>
          <p:nvSpPr>
            <p:cNvPr id="188" name="矩形 187">
              <a:extLst>
                <a:ext uri="{FF2B5EF4-FFF2-40B4-BE49-F238E27FC236}">
                  <a16:creationId xmlns:a16="http://schemas.microsoft.com/office/drawing/2014/main" id="{80F47358-B8DE-439B-9E01-5AF934BCE849}"/>
                </a:ext>
              </a:extLst>
            </p:cNvPr>
            <p:cNvSpPr/>
            <p:nvPr/>
          </p:nvSpPr>
          <p:spPr>
            <a:xfrm>
              <a:off x="9119568" y="3034388"/>
              <a:ext cx="3025208" cy="3416885"/>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6590BBC-76FF-410B-B34E-98F591E2191C}"/>
                </a:ext>
              </a:extLst>
            </p:cNvPr>
            <p:cNvSpPr txBox="1"/>
            <p:nvPr/>
          </p:nvSpPr>
          <p:spPr>
            <a:xfrm>
              <a:off x="10344435" y="3107509"/>
              <a:ext cx="492443"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图</a:t>
              </a:r>
            </a:p>
          </p:txBody>
        </p:sp>
        <p:sp>
          <p:nvSpPr>
            <p:cNvPr id="118" name="矩形 117">
              <a:extLst>
                <a:ext uri="{FF2B5EF4-FFF2-40B4-BE49-F238E27FC236}">
                  <a16:creationId xmlns:a16="http://schemas.microsoft.com/office/drawing/2014/main" id="{A5EB9E44-C680-4CDD-996B-89CB78EEFA59}"/>
                </a:ext>
              </a:extLst>
            </p:cNvPr>
            <p:cNvSpPr/>
            <p:nvPr/>
          </p:nvSpPr>
          <p:spPr>
            <a:xfrm>
              <a:off x="9708917" y="3996186"/>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V1</a:t>
              </a:r>
              <a:endParaRPr lang="zh-CN" altLang="en-US" sz="1000" dirty="0">
                <a:solidFill>
                  <a:schemeClr val="accent3">
                    <a:lumMod val="50000"/>
                  </a:schemeClr>
                </a:solidFill>
                <a:latin typeface="+mj-ea"/>
                <a:ea typeface="+mj-ea"/>
              </a:endParaRPr>
            </a:p>
          </p:txBody>
        </p:sp>
        <p:sp>
          <p:nvSpPr>
            <p:cNvPr id="119" name="矩形 118">
              <a:extLst>
                <a:ext uri="{FF2B5EF4-FFF2-40B4-BE49-F238E27FC236}">
                  <a16:creationId xmlns:a16="http://schemas.microsoft.com/office/drawing/2014/main" id="{90981608-FE05-47CE-8978-969A25D79022}"/>
                </a:ext>
              </a:extLst>
            </p:cNvPr>
            <p:cNvSpPr/>
            <p:nvPr/>
          </p:nvSpPr>
          <p:spPr>
            <a:xfrm>
              <a:off x="9202770" y="505558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V5</a:t>
              </a:r>
              <a:endParaRPr lang="zh-CN" altLang="en-US" sz="1000" dirty="0">
                <a:solidFill>
                  <a:schemeClr val="accent3">
                    <a:lumMod val="50000"/>
                  </a:schemeClr>
                </a:solidFill>
                <a:latin typeface="+mj-ea"/>
                <a:ea typeface="+mj-ea"/>
              </a:endParaRPr>
            </a:p>
          </p:txBody>
        </p:sp>
        <p:sp>
          <p:nvSpPr>
            <p:cNvPr id="120" name="矩形 119">
              <a:extLst>
                <a:ext uri="{FF2B5EF4-FFF2-40B4-BE49-F238E27FC236}">
                  <a16:creationId xmlns:a16="http://schemas.microsoft.com/office/drawing/2014/main" id="{FFAF5C14-DE62-4067-859C-CF53ED7EE86E}"/>
                </a:ext>
              </a:extLst>
            </p:cNvPr>
            <p:cNvSpPr/>
            <p:nvPr/>
          </p:nvSpPr>
          <p:spPr>
            <a:xfrm>
              <a:off x="10446087" y="5909702"/>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V4</a:t>
              </a:r>
              <a:endParaRPr lang="zh-CN" altLang="en-US" sz="1000" dirty="0">
                <a:solidFill>
                  <a:schemeClr val="accent3">
                    <a:lumMod val="50000"/>
                  </a:schemeClr>
                </a:solidFill>
                <a:latin typeface="+mj-ea"/>
                <a:ea typeface="+mj-ea"/>
              </a:endParaRPr>
            </a:p>
          </p:txBody>
        </p:sp>
        <p:sp>
          <p:nvSpPr>
            <p:cNvPr id="121" name="矩形 120">
              <a:extLst>
                <a:ext uri="{FF2B5EF4-FFF2-40B4-BE49-F238E27FC236}">
                  <a16:creationId xmlns:a16="http://schemas.microsoft.com/office/drawing/2014/main" id="{E68BC10F-2551-49D7-8972-7CAAE6BF83EE}"/>
                </a:ext>
              </a:extLst>
            </p:cNvPr>
            <p:cNvSpPr/>
            <p:nvPr/>
          </p:nvSpPr>
          <p:spPr>
            <a:xfrm>
              <a:off x="11409691" y="521535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V3</a:t>
              </a:r>
              <a:endParaRPr lang="zh-CN" altLang="en-US" sz="1000" dirty="0">
                <a:solidFill>
                  <a:schemeClr val="accent3">
                    <a:lumMod val="50000"/>
                  </a:schemeClr>
                </a:solidFill>
                <a:latin typeface="+mj-ea"/>
                <a:ea typeface="+mj-ea"/>
              </a:endParaRPr>
            </a:p>
          </p:txBody>
        </p:sp>
        <p:sp>
          <p:nvSpPr>
            <p:cNvPr id="122" name="矩形 121">
              <a:extLst>
                <a:ext uri="{FF2B5EF4-FFF2-40B4-BE49-F238E27FC236}">
                  <a16:creationId xmlns:a16="http://schemas.microsoft.com/office/drawing/2014/main" id="{ABB745BF-D4D7-4252-B723-82390CADD894}"/>
                </a:ext>
              </a:extLst>
            </p:cNvPr>
            <p:cNvSpPr/>
            <p:nvPr/>
          </p:nvSpPr>
          <p:spPr>
            <a:xfrm>
              <a:off x="11145412" y="4203795"/>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V2</a:t>
              </a:r>
              <a:endParaRPr lang="zh-CN" altLang="en-US" sz="1000" dirty="0">
                <a:solidFill>
                  <a:schemeClr val="accent3">
                    <a:lumMod val="50000"/>
                  </a:schemeClr>
                </a:solidFill>
                <a:latin typeface="+mj-ea"/>
                <a:ea typeface="+mj-ea"/>
              </a:endParaRPr>
            </a:p>
          </p:txBody>
        </p:sp>
        <p:cxnSp>
          <p:nvCxnSpPr>
            <p:cNvPr id="124" name="直接连接符 123">
              <a:extLst>
                <a:ext uri="{FF2B5EF4-FFF2-40B4-BE49-F238E27FC236}">
                  <a16:creationId xmlns:a16="http://schemas.microsoft.com/office/drawing/2014/main" id="{0B487C68-180E-443D-99AF-6E3757BF17AE}"/>
                </a:ext>
              </a:extLst>
            </p:cNvPr>
            <p:cNvCxnSpPr>
              <a:cxnSpLocks/>
              <a:stCxn id="118" idx="1"/>
              <a:endCxn id="119" idx="0"/>
            </p:cNvCxnSpPr>
            <p:nvPr/>
          </p:nvCxnSpPr>
          <p:spPr>
            <a:xfrm flipH="1">
              <a:off x="9521522" y="4236216"/>
              <a:ext cx="187395" cy="81936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5A2D7560-7DF2-4A04-8F99-3456460E0394}"/>
                </a:ext>
              </a:extLst>
            </p:cNvPr>
            <p:cNvCxnSpPr>
              <a:cxnSpLocks/>
              <a:stCxn id="118" idx="3"/>
              <a:endCxn id="122" idx="1"/>
            </p:cNvCxnSpPr>
            <p:nvPr/>
          </p:nvCxnSpPr>
          <p:spPr>
            <a:xfrm>
              <a:off x="10346421" y="4236216"/>
              <a:ext cx="798991" cy="20760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EF5C2641-348D-4F65-AA50-3196E1E2FBC8}"/>
                </a:ext>
              </a:extLst>
            </p:cNvPr>
            <p:cNvCxnSpPr>
              <a:cxnSpLocks/>
              <a:stCxn id="119" idx="2"/>
              <a:endCxn id="120" idx="1"/>
            </p:cNvCxnSpPr>
            <p:nvPr/>
          </p:nvCxnSpPr>
          <p:spPr>
            <a:xfrm>
              <a:off x="9521522" y="5535645"/>
              <a:ext cx="924565" cy="61408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69B1F683-32F5-411D-A833-68464771EB6F}"/>
                </a:ext>
              </a:extLst>
            </p:cNvPr>
            <p:cNvCxnSpPr>
              <a:stCxn id="120" idx="3"/>
              <a:endCxn id="121" idx="2"/>
            </p:cNvCxnSpPr>
            <p:nvPr/>
          </p:nvCxnSpPr>
          <p:spPr>
            <a:xfrm flipV="1">
              <a:off x="11083591" y="5695415"/>
              <a:ext cx="644852" cy="45431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4B09932F-E014-4725-97BE-0744D318F556}"/>
                </a:ext>
              </a:extLst>
            </p:cNvPr>
            <p:cNvCxnSpPr>
              <a:cxnSpLocks/>
              <a:stCxn id="122" idx="2"/>
              <a:endCxn id="121" idx="0"/>
            </p:cNvCxnSpPr>
            <p:nvPr/>
          </p:nvCxnSpPr>
          <p:spPr>
            <a:xfrm>
              <a:off x="11464164" y="4683855"/>
              <a:ext cx="264279" cy="53150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0A8FE950-2248-4956-93C2-517BE033EFE3}"/>
                </a:ext>
              </a:extLst>
            </p:cNvPr>
            <p:cNvCxnSpPr>
              <a:cxnSpLocks/>
              <a:stCxn id="118" idx="2"/>
              <a:endCxn id="120" idx="0"/>
            </p:cNvCxnSpPr>
            <p:nvPr/>
          </p:nvCxnSpPr>
          <p:spPr>
            <a:xfrm>
              <a:off x="10027669" y="4476246"/>
              <a:ext cx="737170" cy="143345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4F1BD23F-5C37-47BC-8CAB-33FA31BB7AD4}"/>
                </a:ext>
              </a:extLst>
            </p:cNvPr>
            <p:cNvCxnSpPr>
              <a:cxnSpLocks/>
              <a:stCxn id="122" idx="2"/>
              <a:endCxn id="119" idx="3"/>
            </p:cNvCxnSpPr>
            <p:nvPr/>
          </p:nvCxnSpPr>
          <p:spPr>
            <a:xfrm flipH="1">
              <a:off x="9840274" y="4683855"/>
              <a:ext cx="1623890" cy="6117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006574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B9713C-BAB7-440E-A18C-933B36DA6415}"/>
              </a:ext>
            </a:extLst>
          </p:cNvPr>
          <p:cNvSpPr>
            <a:spLocks noGrp="1"/>
          </p:cNvSpPr>
          <p:nvPr>
            <p:ph type="title"/>
          </p:nvPr>
        </p:nvSpPr>
        <p:spPr/>
        <p:txBody>
          <a:bodyPr/>
          <a:lstStyle/>
          <a:p>
            <a:r>
              <a:rPr lang="en-US" altLang="zh-CN" dirty="0"/>
              <a:t>5.2.</a:t>
            </a:r>
            <a:r>
              <a:rPr lang="zh-CN" altLang="en-US" dirty="0"/>
              <a:t>邻接表表示法（续）</a:t>
            </a:r>
          </a:p>
        </p:txBody>
      </p:sp>
      <p:sp>
        <p:nvSpPr>
          <p:cNvPr id="4" name="椭圆 3">
            <a:extLst>
              <a:ext uri="{FF2B5EF4-FFF2-40B4-BE49-F238E27FC236}">
                <a16:creationId xmlns:a16="http://schemas.microsoft.com/office/drawing/2014/main" id="{DC182DCE-D62A-4F66-A267-650BB8D056EE}"/>
              </a:ext>
            </a:extLst>
          </p:cNvPr>
          <p:cNvSpPr/>
          <p:nvPr/>
        </p:nvSpPr>
        <p:spPr>
          <a:xfrm>
            <a:off x="1678264" y="127555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8A62D721-8668-48FE-B493-E817B4100EAD}"/>
              </a:ext>
            </a:extLst>
          </p:cNvPr>
          <p:cNvSpPr/>
          <p:nvPr/>
        </p:nvSpPr>
        <p:spPr>
          <a:xfrm>
            <a:off x="728007" y="208954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4A7A9D5A-4E59-4C3E-8E78-890AFC32E62C}"/>
              </a:ext>
            </a:extLst>
          </p:cNvPr>
          <p:cNvSpPr/>
          <p:nvPr/>
        </p:nvSpPr>
        <p:spPr>
          <a:xfrm>
            <a:off x="2589079" y="2089548"/>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8" name="直接连接符 7">
            <a:extLst>
              <a:ext uri="{FF2B5EF4-FFF2-40B4-BE49-F238E27FC236}">
                <a16:creationId xmlns:a16="http://schemas.microsoft.com/office/drawing/2014/main" id="{06800518-A50C-4C36-AE40-215C0385F58B}"/>
              </a:ext>
            </a:extLst>
          </p:cNvPr>
          <p:cNvCxnSpPr>
            <a:cxnSpLocks/>
            <a:stCxn id="4" idx="2"/>
            <a:endCxn id="6" idx="7"/>
          </p:cNvCxnSpPr>
          <p:nvPr/>
        </p:nvCxnSpPr>
        <p:spPr>
          <a:xfrm flipH="1">
            <a:off x="1125434" y="1515582"/>
            <a:ext cx="552830" cy="644269"/>
          </a:xfrm>
          <a:prstGeom prst="line">
            <a:avLst/>
          </a:prstGeom>
          <a:ln w="28575">
            <a:solidFill>
              <a:srgbClr val="FF9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2BF9AB0-7144-44A6-B002-16AFA5547B6A}"/>
              </a:ext>
            </a:extLst>
          </p:cNvPr>
          <p:cNvCxnSpPr>
            <a:cxnSpLocks/>
            <a:stCxn id="4" idx="5"/>
            <a:endCxn id="7" idx="1"/>
          </p:cNvCxnSpPr>
          <p:nvPr/>
        </p:nvCxnSpPr>
        <p:spPr>
          <a:xfrm>
            <a:off x="2075691" y="1685309"/>
            <a:ext cx="581576" cy="474542"/>
          </a:xfrm>
          <a:prstGeom prst="line">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A675FDF-5CCB-4A1D-8D84-199C5A91586E}"/>
              </a:ext>
            </a:extLst>
          </p:cNvPr>
          <p:cNvCxnSpPr>
            <a:cxnSpLocks/>
            <a:stCxn id="7" idx="2"/>
            <a:endCxn id="6" idx="6"/>
          </p:cNvCxnSpPr>
          <p:nvPr/>
        </p:nvCxnSpPr>
        <p:spPr>
          <a:xfrm flipH="1">
            <a:off x="1193622" y="2329578"/>
            <a:ext cx="1395457" cy="0"/>
          </a:xfrm>
          <a:prstGeom prst="line">
            <a:avLst/>
          </a:prstGeom>
          <a:ln w="28575">
            <a:solidFill>
              <a:srgbClr val="FF99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C2BC287-A568-4C60-BCCB-7A5D6452FCE7}"/>
              </a:ext>
            </a:extLst>
          </p:cNvPr>
          <p:cNvCxnSpPr>
            <a:cxnSpLocks/>
            <a:stCxn id="4" idx="6"/>
            <a:endCxn id="7" idx="0"/>
          </p:cNvCxnSpPr>
          <p:nvPr/>
        </p:nvCxnSpPr>
        <p:spPr>
          <a:xfrm>
            <a:off x="2143879" y="1515582"/>
            <a:ext cx="678008" cy="573966"/>
          </a:xfrm>
          <a:prstGeom prst="line">
            <a:avLst/>
          </a:prstGeom>
          <a:ln w="28575">
            <a:solidFill>
              <a:srgbClr val="FF9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图片 97">
            <a:extLst>
              <a:ext uri="{FF2B5EF4-FFF2-40B4-BE49-F238E27FC236}">
                <a16:creationId xmlns:a16="http://schemas.microsoft.com/office/drawing/2014/main" id="{0D537B54-E18A-42B9-BE2B-218B729598D9}"/>
              </a:ext>
            </a:extLst>
          </p:cNvPr>
          <p:cNvPicPr>
            <a:picLocks noChangeAspect="1"/>
          </p:cNvPicPr>
          <p:nvPr/>
        </p:nvPicPr>
        <p:blipFill>
          <a:blip r:embed="rId3"/>
          <a:stretch>
            <a:fillRect/>
          </a:stretch>
        </p:blipFill>
        <p:spPr>
          <a:xfrm>
            <a:off x="3235540" y="1306336"/>
            <a:ext cx="4290415" cy="1174526"/>
          </a:xfrm>
          <a:prstGeom prst="rect">
            <a:avLst/>
          </a:prstGeom>
        </p:spPr>
      </p:pic>
      <p:pic>
        <p:nvPicPr>
          <p:cNvPr id="99" name="图片 98">
            <a:extLst>
              <a:ext uri="{FF2B5EF4-FFF2-40B4-BE49-F238E27FC236}">
                <a16:creationId xmlns:a16="http://schemas.microsoft.com/office/drawing/2014/main" id="{A8AC9368-4BC6-4B44-8535-2F6D384A3D1B}"/>
              </a:ext>
            </a:extLst>
          </p:cNvPr>
          <p:cNvPicPr>
            <a:picLocks noChangeAspect="1"/>
          </p:cNvPicPr>
          <p:nvPr/>
        </p:nvPicPr>
        <p:blipFill>
          <a:blip r:embed="rId4"/>
          <a:stretch>
            <a:fillRect/>
          </a:stretch>
        </p:blipFill>
        <p:spPr>
          <a:xfrm>
            <a:off x="7706801" y="1306335"/>
            <a:ext cx="4290414" cy="1174525"/>
          </a:xfrm>
          <a:prstGeom prst="rect">
            <a:avLst/>
          </a:prstGeom>
        </p:spPr>
      </p:pic>
      <p:grpSp>
        <p:nvGrpSpPr>
          <p:cNvPr id="100" name="组合 99">
            <a:extLst>
              <a:ext uri="{FF2B5EF4-FFF2-40B4-BE49-F238E27FC236}">
                <a16:creationId xmlns:a16="http://schemas.microsoft.com/office/drawing/2014/main" id="{A77E2382-6588-48BE-A9FC-E33CF46C1F96}"/>
              </a:ext>
            </a:extLst>
          </p:cNvPr>
          <p:cNvGrpSpPr/>
          <p:nvPr/>
        </p:nvGrpSpPr>
        <p:grpSpPr>
          <a:xfrm>
            <a:off x="737121" y="3539455"/>
            <a:ext cx="2326687" cy="2005609"/>
            <a:chOff x="708287" y="1073433"/>
            <a:chExt cx="2326687" cy="2005609"/>
          </a:xfrm>
        </p:grpSpPr>
        <p:sp>
          <p:nvSpPr>
            <p:cNvPr id="101" name="椭圆 100">
              <a:extLst>
                <a:ext uri="{FF2B5EF4-FFF2-40B4-BE49-F238E27FC236}">
                  <a16:creationId xmlns:a16="http://schemas.microsoft.com/office/drawing/2014/main" id="{7F29F1AB-CD3B-4AD2-A7A9-697BE9BFBAC8}"/>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102" name="椭圆 101">
              <a:extLst>
                <a:ext uri="{FF2B5EF4-FFF2-40B4-BE49-F238E27FC236}">
                  <a16:creationId xmlns:a16="http://schemas.microsoft.com/office/drawing/2014/main" id="{ACB8FD4C-D5A9-4117-A710-96A56EFA58A3}"/>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103" name="椭圆 102">
              <a:extLst>
                <a:ext uri="{FF2B5EF4-FFF2-40B4-BE49-F238E27FC236}">
                  <a16:creationId xmlns:a16="http://schemas.microsoft.com/office/drawing/2014/main" id="{AD44EC10-1A81-4BD5-BD2F-4071E2C71931}"/>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104" name="椭圆 103">
              <a:extLst>
                <a:ext uri="{FF2B5EF4-FFF2-40B4-BE49-F238E27FC236}">
                  <a16:creationId xmlns:a16="http://schemas.microsoft.com/office/drawing/2014/main" id="{406A3D1D-29EA-4F7A-A4BE-7A3DF637B07A}"/>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105" name="直接连接符 104">
              <a:extLst>
                <a:ext uri="{FF2B5EF4-FFF2-40B4-BE49-F238E27FC236}">
                  <a16:creationId xmlns:a16="http://schemas.microsoft.com/office/drawing/2014/main" id="{45E1E3AF-9F89-47C1-84F4-C2D034D9D0BE}"/>
                </a:ext>
              </a:extLst>
            </p:cNvPr>
            <p:cNvCxnSpPr>
              <a:stCxn id="101" idx="3"/>
              <a:endCxn id="103"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91B7EEE-39E3-41C4-8B17-D4EB566A5951}"/>
                </a:ext>
              </a:extLst>
            </p:cNvPr>
            <p:cNvCxnSpPr>
              <a:cxnSpLocks/>
              <a:stCxn id="101" idx="4"/>
              <a:endCxn id="102"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184D13-0EC7-4E39-99AD-6B1490FBEC73}"/>
                </a:ext>
              </a:extLst>
            </p:cNvPr>
            <p:cNvCxnSpPr>
              <a:cxnSpLocks/>
              <a:stCxn id="102" idx="1"/>
              <a:endCxn id="103"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B75AA93-B2F2-46CF-AF25-9E09F16D0BD8}"/>
                </a:ext>
              </a:extLst>
            </p:cNvPr>
            <p:cNvCxnSpPr>
              <a:cxnSpLocks/>
              <a:stCxn id="101" idx="5"/>
              <a:endCxn id="104"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47" name="文本框 146">
            <a:extLst>
              <a:ext uri="{FF2B5EF4-FFF2-40B4-BE49-F238E27FC236}">
                <a16:creationId xmlns:a16="http://schemas.microsoft.com/office/drawing/2014/main" id="{6DBCD656-6F48-472F-9F95-D887313980AD}"/>
              </a:ext>
            </a:extLst>
          </p:cNvPr>
          <p:cNvSpPr txBox="1"/>
          <p:nvPr/>
        </p:nvSpPr>
        <p:spPr>
          <a:xfrm>
            <a:off x="1227892" y="3829331"/>
            <a:ext cx="275771" cy="369332"/>
          </a:xfrm>
          <a:prstGeom prst="rect">
            <a:avLst/>
          </a:prstGeom>
          <a:noFill/>
        </p:spPr>
        <p:txBody>
          <a:bodyPr wrap="square" rtlCol="0">
            <a:spAutoFit/>
          </a:bodyPr>
          <a:lstStyle/>
          <a:p>
            <a:pPr>
              <a:buNone/>
            </a:pPr>
            <a:r>
              <a:rPr lang="en-US" altLang="zh-CN" dirty="0"/>
              <a:t>3</a:t>
            </a:r>
            <a:endParaRPr lang="zh-CN" altLang="en-US" dirty="0"/>
          </a:p>
        </p:txBody>
      </p:sp>
      <p:sp>
        <p:nvSpPr>
          <p:cNvPr id="148" name="文本框 147">
            <a:extLst>
              <a:ext uri="{FF2B5EF4-FFF2-40B4-BE49-F238E27FC236}">
                <a16:creationId xmlns:a16="http://schemas.microsoft.com/office/drawing/2014/main" id="{5314E6F7-4901-466E-AAE8-A67F52FA5E68}"/>
              </a:ext>
            </a:extLst>
          </p:cNvPr>
          <p:cNvSpPr txBox="1"/>
          <p:nvPr/>
        </p:nvSpPr>
        <p:spPr>
          <a:xfrm>
            <a:off x="1191412" y="4910939"/>
            <a:ext cx="275771" cy="369332"/>
          </a:xfrm>
          <a:prstGeom prst="rect">
            <a:avLst/>
          </a:prstGeom>
          <a:noFill/>
        </p:spPr>
        <p:txBody>
          <a:bodyPr wrap="square" rtlCol="0">
            <a:spAutoFit/>
          </a:bodyPr>
          <a:lstStyle/>
          <a:p>
            <a:pPr>
              <a:buNone/>
            </a:pPr>
            <a:r>
              <a:rPr lang="en-US" altLang="zh-CN" dirty="0"/>
              <a:t>9</a:t>
            </a:r>
            <a:endParaRPr lang="zh-CN" altLang="en-US" dirty="0"/>
          </a:p>
        </p:txBody>
      </p:sp>
      <p:sp>
        <p:nvSpPr>
          <p:cNvPr id="149" name="文本框 148">
            <a:extLst>
              <a:ext uri="{FF2B5EF4-FFF2-40B4-BE49-F238E27FC236}">
                <a16:creationId xmlns:a16="http://schemas.microsoft.com/office/drawing/2014/main" id="{C9E5FC95-41C1-4840-8166-ECAA776283BF}"/>
              </a:ext>
            </a:extLst>
          </p:cNvPr>
          <p:cNvSpPr txBox="1"/>
          <p:nvPr/>
        </p:nvSpPr>
        <p:spPr>
          <a:xfrm>
            <a:off x="1902887" y="4356218"/>
            <a:ext cx="275771" cy="369332"/>
          </a:xfrm>
          <a:prstGeom prst="rect">
            <a:avLst/>
          </a:prstGeom>
          <a:noFill/>
        </p:spPr>
        <p:txBody>
          <a:bodyPr wrap="square" rtlCol="0">
            <a:spAutoFit/>
          </a:bodyPr>
          <a:lstStyle/>
          <a:p>
            <a:pPr>
              <a:buNone/>
            </a:pPr>
            <a:r>
              <a:rPr lang="en-US" altLang="zh-CN" dirty="0"/>
              <a:t>7</a:t>
            </a:r>
            <a:endParaRPr lang="zh-CN" altLang="en-US" dirty="0"/>
          </a:p>
        </p:txBody>
      </p:sp>
      <p:sp>
        <p:nvSpPr>
          <p:cNvPr id="150" name="文本框 149">
            <a:extLst>
              <a:ext uri="{FF2B5EF4-FFF2-40B4-BE49-F238E27FC236}">
                <a16:creationId xmlns:a16="http://schemas.microsoft.com/office/drawing/2014/main" id="{B4867A03-7A93-48B3-98BE-91E66ABBE5E3}"/>
              </a:ext>
            </a:extLst>
          </p:cNvPr>
          <p:cNvSpPr txBox="1"/>
          <p:nvPr/>
        </p:nvSpPr>
        <p:spPr>
          <a:xfrm>
            <a:off x="2325788" y="3817151"/>
            <a:ext cx="275771" cy="369332"/>
          </a:xfrm>
          <a:prstGeom prst="rect">
            <a:avLst/>
          </a:prstGeom>
          <a:noFill/>
        </p:spPr>
        <p:txBody>
          <a:bodyPr wrap="square" rtlCol="0">
            <a:spAutoFit/>
          </a:bodyPr>
          <a:lstStyle/>
          <a:p>
            <a:pPr>
              <a:buNone/>
            </a:pPr>
            <a:r>
              <a:rPr lang="en-US" altLang="zh-CN" dirty="0"/>
              <a:t>8</a:t>
            </a:r>
            <a:endParaRPr lang="zh-CN" altLang="en-US" dirty="0"/>
          </a:p>
        </p:txBody>
      </p:sp>
      <p:grpSp>
        <p:nvGrpSpPr>
          <p:cNvPr id="159" name="组合 158">
            <a:extLst>
              <a:ext uri="{FF2B5EF4-FFF2-40B4-BE49-F238E27FC236}">
                <a16:creationId xmlns:a16="http://schemas.microsoft.com/office/drawing/2014/main" id="{ADE241D5-D50E-4092-993B-A5959F5351CA}"/>
              </a:ext>
            </a:extLst>
          </p:cNvPr>
          <p:cNvGrpSpPr/>
          <p:nvPr/>
        </p:nvGrpSpPr>
        <p:grpSpPr>
          <a:xfrm>
            <a:off x="3235540" y="3539455"/>
            <a:ext cx="8053558" cy="1882361"/>
            <a:chOff x="3315276" y="3539455"/>
            <a:chExt cx="8053558" cy="1882361"/>
          </a:xfrm>
        </p:grpSpPr>
        <p:sp>
          <p:nvSpPr>
            <p:cNvPr id="152" name="矩形 151">
              <a:extLst>
                <a:ext uri="{FF2B5EF4-FFF2-40B4-BE49-F238E27FC236}">
                  <a16:creationId xmlns:a16="http://schemas.microsoft.com/office/drawing/2014/main" id="{709C1DBE-3989-41BC-B36D-EF0ABFE6F838}"/>
                </a:ext>
              </a:extLst>
            </p:cNvPr>
            <p:cNvSpPr/>
            <p:nvPr/>
          </p:nvSpPr>
          <p:spPr>
            <a:xfrm>
              <a:off x="6263384" y="4072055"/>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153" name="矩形 152">
              <a:extLst>
                <a:ext uri="{FF2B5EF4-FFF2-40B4-BE49-F238E27FC236}">
                  <a16:creationId xmlns:a16="http://schemas.microsoft.com/office/drawing/2014/main" id="{585F8866-BBDA-447A-83C1-B1B46CC84696}"/>
                </a:ext>
              </a:extLst>
            </p:cNvPr>
            <p:cNvSpPr/>
            <p:nvPr/>
          </p:nvSpPr>
          <p:spPr>
            <a:xfrm>
              <a:off x="6273981" y="4533627"/>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9</a:t>
              </a:r>
              <a:endParaRPr lang="zh-CN" altLang="en-US" dirty="0">
                <a:solidFill>
                  <a:schemeClr val="accent4">
                    <a:lumMod val="10000"/>
                  </a:schemeClr>
                </a:solidFill>
              </a:endParaRPr>
            </a:p>
          </p:txBody>
        </p:sp>
        <p:sp>
          <p:nvSpPr>
            <p:cNvPr id="154" name="矩形 153">
              <a:extLst>
                <a:ext uri="{FF2B5EF4-FFF2-40B4-BE49-F238E27FC236}">
                  <a16:creationId xmlns:a16="http://schemas.microsoft.com/office/drawing/2014/main" id="{5E5DA020-A636-48A4-B613-8628ABD3B244}"/>
                </a:ext>
              </a:extLst>
            </p:cNvPr>
            <p:cNvSpPr/>
            <p:nvPr/>
          </p:nvSpPr>
          <p:spPr>
            <a:xfrm>
              <a:off x="6263384" y="4999360"/>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7</a:t>
              </a:r>
              <a:endParaRPr lang="zh-CN" altLang="en-US" dirty="0">
                <a:solidFill>
                  <a:schemeClr val="accent4">
                    <a:lumMod val="10000"/>
                  </a:schemeClr>
                </a:solidFill>
              </a:endParaRPr>
            </a:p>
          </p:txBody>
        </p:sp>
        <p:sp>
          <p:nvSpPr>
            <p:cNvPr id="151" name="矩形 150">
              <a:extLst>
                <a:ext uri="{FF2B5EF4-FFF2-40B4-BE49-F238E27FC236}">
                  <a16:creationId xmlns:a16="http://schemas.microsoft.com/office/drawing/2014/main" id="{055FA6B4-E16F-45BF-99A9-6661E9EB1DAF}"/>
                </a:ext>
              </a:extLst>
            </p:cNvPr>
            <p:cNvSpPr/>
            <p:nvPr/>
          </p:nvSpPr>
          <p:spPr>
            <a:xfrm>
              <a:off x="6271439" y="3593742"/>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109" name="矩形 108">
              <a:extLst>
                <a:ext uri="{FF2B5EF4-FFF2-40B4-BE49-F238E27FC236}">
                  <a16:creationId xmlns:a16="http://schemas.microsoft.com/office/drawing/2014/main" id="{1D691B5B-2BF4-4973-B010-99F40D806D5E}"/>
                </a:ext>
              </a:extLst>
            </p:cNvPr>
            <p:cNvSpPr/>
            <p:nvPr/>
          </p:nvSpPr>
          <p:spPr>
            <a:xfrm>
              <a:off x="3799422" y="3539455"/>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A</a:t>
              </a:r>
              <a:endParaRPr lang="zh-CN" altLang="en-US" dirty="0">
                <a:solidFill>
                  <a:schemeClr val="accent4">
                    <a:lumMod val="10000"/>
                  </a:schemeClr>
                </a:solidFill>
              </a:endParaRPr>
            </a:p>
          </p:txBody>
        </p:sp>
        <p:sp>
          <p:nvSpPr>
            <p:cNvPr id="110" name="矩形 109">
              <a:extLst>
                <a:ext uri="{FF2B5EF4-FFF2-40B4-BE49-F238E27FC236}">
                  <a16:creationId xmlns:a16="http://schemas.microsoft.com/office/drawing/2014/main" id="{3F7A757C-127D-4F7D-B267-D54673FBE2E8}"/>
                </a:ext>
              </a:extLst>
            </p:cNvPr>
            <p:cNvSpPr/>
            <p:nvPr/>
          </p:nvSpPr>
          <p:spPr>
            <a:xfrm>
              <a:off x="4491944" y="3539455"/>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11" name="矩形 110">
              <a:extLst>
                <a:ext uri="{FF2B5EF4-FFF2-40B4-BE49-F238E27FC236}">
                  <a16:creationId xmlns:a16="http://schemas.microsoft.com/office/drawing/2014/main" id="{7A3AF432-1E4A-4709-96B6-007B71F3DE4C}"/>
                </a:ext>
              </a:extLst>
            </p:cNvPr>
            <p:cNvSpPr/>
            <p:nvPr/>
          </p:nvSpPr>
          <p:spPr>
            <a:xfrm>
              <a:off x="5578917" y="3593742"/>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1</a:t>
              </a:r>
              <a:endParaRPr lang="zh-CN" altLang="en-US" dirty="0">
                <a:solidFill>
                  <a:schemeClr val="accent4">
                    <a:lumMod val="10000"/>
                  </a:schemeClr>
                </a:solidFill>
              </a:endParaRPr>
            </a:p>
          </p:txBody>
        </p:sp>
        <p:sp>
          <p:nvSpPr>
            <p:cNvPr id="112" name="矩形 111">
              <a:extLst>
                <a:ext uri="{FF2B5EF4-FFF2-40B4-BE49-F238E27FC236}">
                  <a16:creationId xmlns:a16="http://schemas.microsoft.com/office/drawing/2014/main" id="{6394D20C-F967-4F7F-A3B0-809BCAF6524C}"/>
                </a:ext>
              </a:extLst>
            </p:cNvPr>
            <p:cNvSpPr/>
            <p:nvPr/>
          </p:nvSpPr>
          <p:spPr>
            <a:xfrm>
              <a:off x="6631313" y="35940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113" name="直接箭头连接符 112">
              <a:extLst>
                <a:ext uri="{FF2B5EF4-FFF2-40B4-BE49-F238E27FC236}">
                  <a16:creationId xmlns:a16="http://schemas.microsoft.com/office/drawing/2014/main" id="{D8499177-4022-45C3-A1D2-3D56C7381CDB}"/>
                </a:ext>
              </a:extLst>
            </p:cNvPr>
            <p:cNvCxnSpPr>
              <a:cxnSpLocks/>
              <a:endCxn id="111" idx="1"/>
            </p:cNvCxnSpPr>
            <p:nvPr/>
          </p:nvCxnSpPr>
          <p:spPr>
            <a:xfrm>
              <a:off x="4809034" y="3771477"/>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17B9D886-793D-45F7-8873-A2D0CFC87A4A}"/>
                </a:ext>
              </a:extLst>
            </p:cNvPr>
            <p:cNvSpPr/>
            <p:nvPr/>
          </p:nvSpPr>
          <p:spPr>
            <a:xfrm>
              <a:off x="7609679" y="3594068"/>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2</a:t>
              </a:r>
              <a:endParaRPr lang="zh-CN" altLang="en-US" dirty="0">
                <a:solidFill>
                  <a:schemeClr val="accent4">
                    <a:lumMod val="10000"/>
                  </a:schemeClr>
                </a:solidFill>
              </a:endParaRPr>
            </a:p>
          </p:txBody>
        </p:sp>
        <p:sp>
          <p:nvSpPr>
            <p:cNvPr id="115" name="矩形 114">
              <a:extLst>
                <a:ext uri="{FF2B5EF4-FFF2-40B4-BE49-F238E27FC236}">
                  <a16:creationId xmlns:a16="http://schemas.microsoft.com/office/drawing/2014/main" id="{827F339D-5275-4562-8556-480A8F7F5375}"/>
                </a:ext>
              </a:extLst>
            </p:cNvPr>
            <p:cNvSpPr/>
            <p:nvPr/>
          </p:nvSpPr>
          <p:spPr>
            <a:xfrm>
              <a:off x="8671101" y="3593144"/>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16" name="矩形 115">
              <a:extLst>
                <a:ext uri="{FF2B5EF4-FFF2-40B4-BE49-F238E27FC236}">
                  <a16:creationId xmlns:a16="http://schemas.microsoft.com/office/drawing/2014/main" id="{A88579E4-294B-42C9-9A36-48A7993B1FD8}"/>
                </a:ext>
              </a:extLst>
            </p:cNvPr>
            <p:cNvSpPr/>
            <p:nvPr/>
          </p:nvSpPr>
          <p:spPr>
            <a:xfrm>
              <a:off x="9633772" y="3593144"/>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117" name="矩形 116">
              <a:extLst>
                <a:ext uri="{FF2B5EF4-FFF2-40B4-BE49-F238E27FC236}">
                  <a16:creationId xmlns:a16="http://schemas.microsoft.com/office/drawing/2014/main" id="{1361E59F-6134-4703-B9E7-B1E23D133BAA}"/>
                </a:ext>
              </a:extLst>
            </p:cNvPr>
            <p:cNvSpPr/>
            <p:nvPr/>
          </p:nvSpPr>
          <p:spPr>
            <a:xfrm>
              <a:off x="10676312" y="3593144"/>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sp>
          <p:nvSpPr>
            <p:cNvPr id="118" name="矩形 117">
              <a:extLst>
                <a:ext uri="{FF2B5EF4-FFF2-40B4-BE49-F238E27FC236}">
                  <a16:creationId xmlns:a16="http://schemas.microsoft.com/office/drawing/2014/main" id="{91EAC5F8-6A2E-403F-A7F9-D19EBE388146}"/>
                </a:ext>
              </a:extLst>
            </p:cNvPr>
            <p:cNvSpPr/>
            <p:nvPr/>
          </p:nvSpPr>
          <p:spPr>
            <a:xfrm>
              <a:off x="3799422" y="4013997"/>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B</a:t>
              </a:r>
              <a:endParaRPr lang="zh-CN" altLang="en-US" dirty="0">
                <a:solidFill>
                  <a:schemeClr val="accent4">
                    <a:lumMod val="10000"/>
                  </a:schemeClr>
                </a:solidFill>
              </a:endParaRPr>
            </a:p>
          </p:txBody>
        </p:sp>
        <p:sp>
          <p:nvSpPr>
            <p:cNvPr id="119" name="矩形 118">
              <a:extLst>
                <a:ext uri="{FF2B5EF4-FFF2-40B4-BE49-F238E27FC236}">
                  <a16:creationId xmlns:a16="http://schemas.microsoft.com/office/drawing/2014/main" id="{B8D654EF-CCAE-4E57-8F56-758AB203390C}"/>
                </a:ext>
              </a:extLst>
            </p:cNvPr>
            <p:cNvSpPr/>
            <p:nvPr/>
          </p:nvSpPr>
          <p:spPr>
            <a:xfrm>
              <a:off x="4491944" y="4013997"/>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20" name="矩形 119">
              <a:extLst>
                <a:ext uri="{FF2B5EF4-FFF2-40B4-BE49-F238E27FC236}">
                  <a16:creationId xmlns:a16="http://schemas.microsoft.com/office/drawing/2014/main" id="{D6C8A22A-05CB-41C0-A467-25047E5EBE0B}"/>
                </a:ext>
              </a:extLst>
            </p:cNvPr>
            <p:cNvSpPr/>
            <p:nvPr/>
          </p:nvSpPr>
          <p:spPr>
            <a:xfrm>
              <a:off x="5578917" y="4068284"/>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121" name="矩形 120">
              <a:extLst>
                <a:ext uri="{FF2B5EF4-FFF2-40B4-BE49-F238E27FC236}">
                  <a16:creationId xmlns:a16="http://schemas.microsoft.com/office/drawing/2014/main" id="{1E372E3C-592B-41BC-9F63-D3AA1124C320}"/>
                </a:ext>
              </a:extLst>
            </p:cNvPr>
            <p:cNvSpPr/>
            <p:nvPr/>
          </p:nvSpPr>
          <p:spPr>
            <a:xfrm>
              <a:off x="6631313" y="40686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122" name="直接箭头连接符 121">
              <a:extLst>
                <a:ext uri="{FF2B5EF4-FFF2-40B4-BE49-F238E27FC236}">
                  <a16:creationId xmlns:a16="http://schemas.microsoft.com/office/drawing/2014/main" id="{69AA420D-66A2-4F7A-8087-F78BAE088120}"/>
                </a:ext>
              </a:extLst>
            </p:cNvPr>
            <p:cNvCxnSpPr>
              <a:cxnSpLocks/>
              <a:endCxn id="120" idx="1"/>
            </p:cNvCxnSpPr>
            <p:nvPr/>
          </p:nvCxnSpPr>
          <p:spPr>
            <a:xfrm>
              <a:off x="4809034" y="4246019"/>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06888148-27A5-46A1-A1BA-1EF65726010A}"/>
                </a:ext>
              </a:extLst>
            </p:cNvPr>
            <p:cNvSpPr/>
            <p:nvPr/>
          </p:nvSpPr>
          <p:spPr>
            <a:xfrm>
              <a:off x="7609679" y="4068610"/>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3</a:t>
              </a:r>
              <a:endParaRPr lang="zh-CN" altLang="en-US" dirty="0">
                <a:solidFill>
                  <a:schemeClr val="accent4">
                    <a:lumMod val="10000"/>
                  </a:schemeClr>
                </a:solidFill>
              </a:endParaRPr>
            </a:p>
          </p:txBody>
        </p:sp>
        <p:sp>
          <p:nvSpPr>
            <p:cNvPr id="124" name="矩形 123">
              <a:extLst>
                <a:ext uri="{FF2B5EF4-FFF2-40B4-BE49-F238E27FC236}">
                  <a16:creationId xmlns:a16="http://schemas.microsoft.com/office/drawing/2014/main" id="{C32F7F1F-C12D-43AE-A9F4-5850057AD820}"/>
                </a:ext>
              </a:extLst>
            </p:cNvPr>
            <p:cNvSpPr/>
            <p:nvPr/>
          </p:nvSpPr>
          <p:spPr>
            <a:xfrm>
              <a:off x="8671101" y="4067685"/>
              <a:ext cx="692522" cy="359171"/>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sp>
          <p:nvSpPr>
            <p:cNvPr id="125" name="矩形 124">
              <a:extLst>
                <a:ext uri="{FF2B5EF4-FFF2-40B4-BE49-F238E27FC236}">
                  <a16:creationId xmlns:a16="http://schemas.microsoft.com/office/drawing/2014/main" id="{5450EE3D-CDF9-4B66-A2AA-E1F447C20243}"/>
                </a:ext>
              </a:extLst>
            </p:cNvPr>
            <p:cNvSpPr/>
            <p:nvPr/>
          </p:nvSpPr>
          <p:spPr>
            <a:xfrm>
              <a:off x="3799422" y="4483290"/>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C</a:t>
              </a:r>
              <a:endParaRPr lang="zh-CN" altLang="en-US" dirty="0">
                <a:solidFill>
                  <a:schemeClr val="accent4">
                    <a:lumMod val="10000"/>
                  </a:schemeClr>
                </a:solidFill>
              </a:endParaRPr>
            </a:p>
          </p:txBody>
        </p:sp>
        <p:sp>
          <p:nvSpPr>
            <p:cNvPr id="126" name="矩形 125">
              <a:extLst>
                <a:ext uri="{FF2B5EF4-FFF2-40B4-BE49-F238E27FC236}">
                  <a16:creationId xmlns:a16="http://schemas.microsoft.com/office/drawing/2014/main" id="{CFBDF801-34CF-4905-93B2-34DBE1F98A73}"/>
                </a:ext>
              </a:extLst>
            </p:cNvPr>
            <p:cNvSpPr/>
            <p:nvPr/>
          </p:nvSpPr>
          <p:spPr>
            <a:xfrm>
              <a:off x="4491944" y="4483290"/>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27" name="矩形 126">
              <a:extLst>
                <a:ext uri="{FF2B5EF4-FFF2-40B4-BE49-F238E27FC236}">
                  <a16:creationId xmlns:a16="http://schemas.microsoft.com/office/drawing/2014/main" id="{2AEF1110-7D02-47C8-B709-CBD7786F7181}"/>
                </a:ext>
              </a:extLst>
            </p:cNvPr>
            <p:cNvSpPr/>
            <p:nvPr/>
          </p:nvSpPr>
          <p:spPr>
            <a:xfrm>
              <a:off x="5578917" y="453757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128" name="矩形 127">
              <a:extLst>
                <a:ext uri="{FF2B5EF4-FFF2-40B4-BE49-F238E27FC236}">
                  <a16:creationId xmlns:a16="http://schemas.microsoft.com/office/drawing/2014/main" id="{F909042B-65E1-4706-AB77-1DACF8EF9F0E}"/>
                </a:ext>
              </a:extLst>
            </p:cNvPr>
            <p:cNvSpPr/>
            <p:nvPr/>
          </p:nvSpPr>
          <p:spPr>
            <a:xfrm>
              <a:off x="6631313" y="4537903"/>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cxnSp>
          <p:nvCxnSpPr>
            <p:cNvPr id="129" name="直接箭头连接符 128">
              <a:extLst>
                <a:ext uri="{FF2B5EF4-FFF2-40B4-BE49-F238E27FC236}">
                  <a16:creationId xmlns:a16="http://schemas.microsoft.com/office/drawing/2014/main" id="{1AAFCADE-4C7C-4D74-AB82-6A19FD9DBBA8}"/>
                </a:ext>
              </a:extLst>
            </p:cNvPr>
            <p:cNvCxnSpPr>
              <a:cxnSpLocks/>
              <a:endCxn id="127" idx="1"/>
            </p:cNvCxnSpPr>
            <p:nvPr/>
          </p:nvCxnSpPr>
          <p:spPr>
            <a:xfrm>
              <a:off x="4809034" y="4715312"/>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82A595DD-4179-4415-93F8-501956675A3D}"/>
                </a:ext>
              </a:extLst>
            </p:cNvPr>
            <p:cNvSpPr/>
            <p:nvPr/>
          </p:nvSpPr>
          <p:spPr>
            <a:xfrm>
              <a:off x="3799422" y="4947274"/>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D</a:t>
              </a:r>
              <a:endParaRPr lang="zh-CN" altLang="en-US" dirty="0">
                <a:solidFill>
                  <a:schemeClr val="accent4">
                    <a:lumMod val="10000"/>
                  </a:schemeClr>
                </a:solidFill>
              </a:endParaRPr>
            </a:p>
          </p:txBody>
        </p:sp>
        <p:sp>
          <p:nvSpPr>
            <p:cNvPr id="131" name="矩形 130">
              <a:extLst>
                <a:ext uri="{FF2B5EF4-FFF2-40B4-BE49-F238E27FC236}">
                  <a16:creationId xmlns:a16="http://schemas.microsoft.com/office/drawing/2014/main" id="{FAEDA82D-8C74-4124-A45B-2878E05914BD}"/>
                </a:ext>
              </a:extLst>
            </p:cNvPr>
            <p:cNvSpPr/>
            <p:nvPr/>
          </p:nvSpPr>
          <p:spPr>
            <a:xfrm>
              <a:off x="4491944" y="4947274"/>
              <a:ext cx="692522" cy="474542"/>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sp>
          <p:nvSpPr>
            <p:cNvPr id="132" name="矩形 131">
              <a:extLst>
                <a:ext uri="{FF2B5EF4-FFF2-40B4-BE49-F238E27FC236}">
                  <a16:creationId xmlns:a16="http://schemas.microsoft.com/office/drawing/2014/main" id="{47F73DD9-8A1F-42EE-B1ED-DC75B7FB4AE3}"/>
                </a:ext>
              </a:extLst>
            </p:cNvPr>
            <p:cNvSpPr/>
            <p:nvPr/>
          </p:nvSpPr>
          <p:spPr>
            <a:xfrm>
              <a:off x="5578917" y="5001561"/>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0</a:t>
              </a:r>
              <a:endParaRPr lang="zh-CN" altLang="en-US" dirty="0">
                <a:solidFill>
                  <a:schemeClr val="accent4">
                    <a:lumMod val="10000"/>
                  </a:schemeClr>
                </a:solidFill>
              </a:endParaRPr>
            </a:p>
          </p:txBody>
        </p:sp>
        <p:sp>
          <p:nvSpPr>
            <p:cNvPr id="133" name="矩形 132">
              <a:extLst>
                <a:ext uri="{FF2B5EF4-FFF2-40B4-BE49-F238E27FC236}">
                  <a16:creationId xmlns:a16="http://schemas.microsoft.com/office/drawing/2014/main" id="{993F6B90-1C8F-4F79-A56E-06C7858B5631}"/>
                </a:ext>
              </a:extLst>
            </p:cNvPr>
            <p:cNvSpPr/>
            <p:nvPr/>
          </p:nvSpPr>
          <p:spPr>
            <a:xfrm>
              <a:off x="6631313" y="50018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dirty="0">
                <a:solidFill>
                  <a:schemeClr val="accent4">
                    <a:lumMod val="10000"/>
                  </a:schemeClr>
                </a:solidFill>
              </a:endParaRPr>
            </a:p>
          </p:txBody>
        </p:sp>
        <p:cxnSp>
          <p:nvCxnSpPr>
            <p:cNvPr id="134" name="直接箭头连接符 133">
              <a:extLst>
                <a:ext uri="{FF2B5EF4-FFF2-40B4-BE49-F238E27FC236}">
                  <a16:creationId xmlns:a16="http://schemas.microsoft.com/office/drawing/2014/main" id="{867BF8DA-4EEF-438D-A20F-76F2C2DADF32}"/>
                </a:ext>
              </a:extLst>
            </p:cNvPr>
            <p:cNvCxnSpPr>
              <a:cxnSpLocks/>
              <a:endCxn id="132" idx="1"/>
            </p:cNvCxnSpPr>
            <p:nvPr/>
          </p:nvCxnSpPr>
          <p:spPr>
            <a:xfrm>
              <a:off x="4809034" y="5179296"/>
              <a:ext cx="769883"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5" name="矩形 134">
              <a:extLst>
                <a:ext uri="{FF2B5EF4-FFF2-40B4-BE49-F238E27FC236}">
                  <a16:creationId xmlns:a16="http://schemas.microsoft.com/office/drawing/2014/main" id="{6C0B6A12-4EF8-4A41-B894-1884BBE388DD}"/>
                </a:ext>
              </a:extLst>
            </p:cNvPr>
            <p:cNvSpPr/>
            <p:nvPr/>
          </p:nvSpPr>
          <p:spPr>
            <a:xfrm>
              <a:off x="7609679" y="5001887"/>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1</a:t>
              </a:r>
              <a:endParaRPr lang="zh-CN" altLang="en-US" dirty="0">
                <a:solidFill>
                  <a:schemeClr val="accent4">
                    <a:lumMod val="10000"/>
                  </a:schemeClr>
                </a:solidFill>
              </a:endParaRPr>
            </a:p>
          </p:txBody>
        </p:sp>
        <p:sp>
          <p:nvSpPr>
            <p:cNvPr id="136" name="矩形 135">
              <a:extLst>
                <a:ext uri="{FF2B5EF4-FFF2-40B4-BE49-F238E27FC236}">
                  <a16:creationId xmlns:a16="http://schemas.microsoft.com/office/drawing/2014/main" id="{477126A6-B46A-4C46-9080-F5662960945A}"/>
                </a:ext>
              </a:extLst>
            </p:cNvPr>
            <p:cNvSpPr/>
            <p:nvPr/>
          </p:nvSpPr>
          <p:spPr>
            <a:xfrm>
              <a:off x="8671101" y="5000963"/>
              <a:ext cx="692522" cy="355470"/>
            </a:xfrm>
            <a:prstGeom prst="rect">
              <a:avLst/>
            </a:prstGeom>
            <a:solidFill>
              <a:schemeClr val="tx1">
                <a:lumMod val="9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null</a:t>
              </a:r>
              <a:endParaRPr lang="zh-CN" altLang="en-US" dirty="0">
                <a:solidFill>
                  <a:schemeClr val="accent4">
                    <a:lumMod val="10000"/>
                  </a:schemeClr>
                </a:solidFill>
              </a:endParaRPr>
            </a:p>
          </p:txBody>
        </p:sp>
        <p:cxnSp>
          <p:nvCxnSpPr>
            <p:cNvPr id="137" name="直接箭头连接符 136">
              <a:extLst>
                <a:ext uri="{FF2B5EF4-FFF2-40B4-BE49-F238E27FC236}">
                  <a16:creationId xmlns:a16="http://schemas.microsoft.com/office/drawing/2014/main" id="{E6414FD8-A4CD-4233-89F8-DD0EA6733E5C}"/>
                </a:ext>
              </a:extLst>
            </p:cNvPr>
            <p:cNvCxnSpPr>
              <a:cxnSpLocks/>
              <a:endCxn id="114" idx="1"/>
            </p:cNvCxnSpPr>
            <p:nvPr/>
          </p:nvCxnSpPr>
          <p:spPr>
            <a:xfrm>
              <a:off x="6970317" y="3771803"/>
              <a:ext cx="639362"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843F10EF-CC23-4CD0-98BE-C3AEF57E5BDC}"/>
                </a:ext>
              </a:extLst>
            </p:cNvPr>
            <p:cNvCxnSpPr>
              <a:cxnSpLocks/>
              <a:endCxn id="116" idx="1"/>
            </p:cNvCxnSpPr>
            <p:nvPr/>
          </p:nvCxnSpPr>
          <p:spPr>
            <a:xfrm>
              <a:off x="9017362" y="3770879"/>
              <a:ext cx="616410"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B4BF00C4-151C-4976-AE94-13BCD76A8F76}"/>
                </a:ext>
              </a:extLst>
            </p:cNvPr>
            <p:cNvCxnSpPr>
              <a:cxnSpLocks/>
              <a:endCxn id="123" idx="1"/>
            </p:cNvCxnSpPr>
            <p:nvPr/>
          </p:nvCxnSpPr>
          <p:spPr>
            <a:xfrm>
              <a:off x="6970317" y="4246345"/>
              <a:ext cx="639362"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7424664F-64DE-4032-9FD8-3B24FA4A4758}"/>
                </a:ext>
              </a:extLst>
            </p:cNvPr>
            <p:cNvCxnSpPr>
              <a:cxnSpLocks/>
              <a:endCxn id="135" idx="1"/>
            </p:cNvCxnSpPr>
            <p:nvPr/>
          </p:nvCxnSpPr>
          <p:spPr>
            <a:xfrm>
              <a:off x="6917880" y="5179622"/>
              <a:ext cx="69179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92F1D26D-6BEB-452E-92AD-62967CC5812D}"/>
                </a:ext>
              </a:extLst>
            </p:cNvPr>
            <p:cNvSpPr txBox="1"/>
            <p:nvPr/>
          </p:nvSpPr>
          <p:spPr>
            <a:xfrm>
              <a:off x="3315276" y="3586811"/>
              <a:ext cx="275771" cy="369332"/>
            </a:xfrm>
            <a:prstGeom prst="rect">
              <a:avLst/>
            </a:prstGeom>
            <a:noFill/>
          </p:spPr>
          <p:txBody>
            <a:bodyPr wrap="square" rtlCol="0">
              <a:spAutoFit/>
            </a:bodyPr>
            <a:lstStyle/>
            <a:p>
              <a:pPr>
                <a:buNone/>
              </a:pPr>
              <a:r>
                <a:rPr lang="en-US" altLang="zh-CN" dirty="0"/>
                <a:t>0</a:t>
              </a:r>
              <a:endParaRPr lang="zh-CN" altLang="en-US" dirty="0"/>
            </a:p>
          </p:txBody>
        </p:sp>
        <p:sp>
          <p:nvSpPr>
            <p:cNvPr id="144" name="文本框 143">
              <a:extLst>
                <a:ext uri="{FF2B5EF4-FFF2-40B4-BE49-F238E27FC236}">
                  <a16:creationId xmlns:a16="http://schemas.microsoft.com/office/drawing/2014/main" id="{C75BE8A2-DDA6-495A-A019-D0791AE81AE3}"/>
                </a:ext>
              </a:extLst>
            </p:cNvPr>
            <p:cNvSpPr txBox="1"/>
            <p:nvPr/>
          </p:nvSpPr>
          <p:spPr>
            <a:xfrm>
              <a:off x="3326425" y="4061353"/>
              <a:ext cx="275771" cy="369332"/>
            </a:xfrm>
            <a:prstGeom prst="rect">
              <a:avLst/>
            </a:prstGeom>
            <a:noFill/>
          </p:spPr>
          <p:txBody>
            <a:bodyPr wrap="square" rtlCol="0">
              <a:spAutoFit/>
            </a:bodyPr>
            <a:lstStyle/>
            <a:p>
              <a:pPr>
                <a:buNone/>
              </a:pPr>
              <a:r>
                <a:rPr lang="en-US" altLang="zh-CN" dirty="0"/>
                <a:t>1</a:t>
              </a:r>
              <a:endParaRPr lang="zh-CN" altLang="en-US" dirty="0"/>
            </a:p>
          </p:txBody>
        </p:sp>
        <p:sp>
          <p:nvSpPr>
            <p:cNvPr id="145" name="文本框 144">
              <a:extLst>
                <a:ext uri="{FF2B5EF4-FFF2-40B4-BE49-F238E27FC236}">
                  <a16:creationId xmlns:a16="http://schemas.microsoft.com/office/drawing/2014/main" id="{99F48414-EF75-47CC-AFFE-893A37AA8D41}"/>
                </a:ext>
              </a:extLst>
            </p:cNvPr>
            <p:cNvSpPr txBox="1"/>
            <p:nvPr/>
          </p:nvSpPr>
          <p:spPr>
            <a:xfrm>
              <a:off x="3326424" y="4536124"/>
              <a:ext cx="275771" cy="369332"/>
            </a:xfrm>
            <a:prstGeom prst="rect">
              <a:avLst/>
            </a:prstGeom>
            <a:noFill/>
          </p:spPr>
          <p:txBody>
            <a:bodyPr wrap="square" rtlCol="0">
              <a:spAutoFit/>
            </a:bodyPr>
            <a:lstStyle/>
            <a:p>
              <a:pPr>
                <a:buNone/>
              </a:pPr>
              <a:r>
                <a:rPr lang="en-US" altLang="zh-CN" dirty="0"/>
                <a:t>2</a:t>
              </a:r>
              <a:endParaRPr lang="zh-CN" altLang="en-US" dirty="0"/>
            </a:p>
          </p:txBody>
        </p:sp>
        <p:sp>
          <p:nvSpPr>
            <p:cNvPr id="146" name="文本框 145">
              <a:extLst>
                <a:ext uri="{FF2B5EF4-FFF2-40B4-BE49-F238E27FC236}">
                  <a16:creationId xmlns:a16="http://schemas.microsoft.com/office/drawing/2014/main" id="{ED533BA0-5080-4BA5-ABBA-811D2B16698B}"/>
                </a:ext>
              </a:extLst>
            </p:cNvPr>
            <p:cNvSpPr txBox="1"/>
            <p:nvPr/>
          </p:nvSpPr>
          <p:spPr>
            <a:xfrm>
              <a:off x="3326424" y="5014712"/>
              <a:ext cx="275771" cy="369332"/>
            </a:xfrm>
            <a:prstGeom prst="rect">
              <a:avLst/>
            </a:prstGeom>
            <a:noFill/>
          </p:spPr>
          <p:txBody>
            <a:bodyPr wrap="square" rtlCol="0">
              <a:spAutoFit/>
            </a:bodyPr>
            <a:lstStyle/>
            <a:p>
              <a:pPr>
                <a:buNone/>
              </a:pPr>
              <a:r>
                <a:rPr lang="en-US" altLang="zh-CN" dirty="0"/>
                <a:t>3</a:t>
              </a:r>
              <a:endParaRPr lang="zh-CN" altLang="en-US" dirty="0"/>
            </a:p>
          </p:txBody>
        </p:sp>
        <p:sp>
          <p:nvSpPr>
            <p:cNvPr id="155" name="矩形 154">
              <a:extLst>
                <a:ext uri="{FF2B5EF4-FFF2-40B4-BE49-F238E27FC236}">
                  <a16:creationId xmlns:a16="http://schemas.microsoft.com/office/drawing/2014/main" id="{2B960469-121F-4725-8B29-1D67935AB8B9}"/>
                </a:ext>
              </a:extLst>
            </p:cNvPr>
            <p:cNvSpPr/>
            <p:nvPr/>
          </p:nvSpPr>
          <p:spPr>
            <a:xfrm>
              <a:off x="8301377" y="3593084"/>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9</a:t>
              </a:r>
              <a:endParaRPr lang="zh-CN" altLang="en-US" dirty="0">
                <a:solidFill>
                  <a:schemeClr val="accent4">
                    <a:lumMod val="10000"/>
                  </a:schemeClr>
                </a:solidFill>
              </a:endParaRPr>
            </a:p>
          </p:txBody>
        </p:sp>
        <p:sp>
          <p:nvSpPr>
            <p:cNvPr id="156" name="矩形 155">
              <a:extLst>
                <a:ext uri="{FF2B5EF4-FFF2-40B4-BE49-F238E27FC236}">
                  <a16:creationId xmlns:a16="http://schemas.microsoft.com/office/drawing/2014/main" id="{26A84F19-1FE2-4E3E-AD7E-13064E13D7B9}"/>
                </a:ext>
              </a:extLst>
            </p:cNvPr>
            <p:cNvSpPr/>
            <p:nvPr/>
          </p:nvSpPr>
          <p:spPr>
            <a:xfrm>
              <a:off x="8301376" y="4068284"/>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8</a:t>
              </a:r>
              <a:endParaRPr lang="zh-CN" altLang="en-US" dirty="0">
                <a:solidFill>
                  <a:schemeClr val="accent4">
                    <a:lumMod val="10000"/>
                  </a:schemeClr>
                </a:solidFill>
              </a:endParaRPr>
            </a:p>
          </p:txBody>
        </p:sp>
        <p:sp>
          <p:nvSpPr>
            <p:cNvPr id="157" name="矩形 156">
              <a:extLst>
                <a:ext uri="{FF2B5EF4-FFF2-40B4-BE49-F238E27FC236}">
                  <a16:creationId xmlns:a16="http://schemas.microsoft.com/office/drawing/2014/main" id="{36565BD5-511F-4A9E-9149-57C92EF303A9}"/>
                </a:ext>
              </a:extLst>
            </p:cNvPr>
            <p:cNvSpPr/>
            <p:nvPr/>
          </p:nvSpPr>
          <p:spPr>
            <a:xfrm>
              <a:off x="8276650" y="5000198"/>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8</a:t>
              </a:r>
              <a:endParaRPr lang="zh-CN" altLang="en-US" dirty="0">
                <a:solidFill>
                  <a:schemeClr val="accent4">
                    <a:lumMod val="10000"/>
                  </a:schemeClr>
                </a:solidFill>
              </a:endParaRPr>
            </a:p>
          </p:txBody>
        </p:sp>
        <p:sp>
          <p:nvSpPr>
            <p:cNvPr id="158" name="矩形 157">
              <a:extLst>
                <a:ext uri="{FF2B5EF4-FFF2-40B4-BE49-F238E27FC236}">
                  <a16:creationId xmlns:a16="http://schemas.microsoft.com/office/drawing/2014/main" id="{18F02CFF-FEF7-4D5B-93F9-D50EB30E7ABE}"/>
                </a:ext>
              </a:extLst>
            </p:cNvPr>
            <p:cNvSpPr/>
            <p:nvPr/>
          </p:nvSpPr>
          <p:spPr>
            <a:xfrm>
              <a:off x="10281861" y="3593138"/>
              <a:ext cx="394451" cy="355470"/>
            </a:xfrm>
            <a:prstGeom prst="rect">
              <a:avLst/>
            </a:prstGeom>
            <a:solidFill>
              <a:schemeClr val="bg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dirty="0">
                  <a:solidFill>
                    <a:schemeClr val="accent4">
                      <a:lumMod val="10000"/>
                    </a:schemeClr>
                  </a:solidFill>
                </a:rPr>
                <a:t>7</a:t>
              </a:r>
              <a:endParaRPr lang="zh-CN" altLang="en-US" dirty="0">
                <a:solidFill>
                  <a:schemeClr val="accent4">
                    <a:lumMod val="10000"/>
                  </a:schemeClr>
                </a:solidFill>
              </a:endParaRPr>
            </a:p>
          </p:txBody>
        </p:sp>
      </p:grpSp>
      <p:sp>
        <p:nvSpPr>
          <p:cNvPr id="160" name="文本框 159">
            <a:extLst>
              <a:ext uri="{FF2B5EF4-FFF2-40B4-BE49-F238E27FC236}">
                <a16:creationId xmlns:a16="http://schemas.microsoft.com/office/drawing/2014/main" id="{8FC89CC0-E43E-4D5A-8CF6-2195329E5CCA}"/>
              </a:ext>
            </a:extLst>
          </p:cNvPr>
          <p:cNvSpPr txBox="1"/>
          <p:nvPr/>
        </p:nvSpPr>
        <p:spPr>
          <a:xfrm>
            <a:off x="3568082" y="2573187"/>
            <a:ext cx="1261884" cy="307777"/>
          </a:xfrm>
          <a:prstGeom prst="rect">
            <a:avLst/>
          </a:prstGeom>
          <a:noFill/>
        </p:spPr>
        <p:txBody>
          <a:bodyPr wrap="none" rtlCol="0">
            <a:spAutoFit/>
          </a:bodyPr>
          <a:lstStyle/>
          <a:p>
            <a:pPr>
              <a:buNone/>
            </a:pPr>
            <a:r>
              <a:rPr lang="zh-CN" altLang="en-US" sz="1400" dirty="0">
                <a:solidFill>
                  <a:schemeClr val="accent4">
                    <a:lumMod val="10000"/>
                  </a:schemeClr>
                </a:solidFill>
                <a:latin typeface="微软雅黑" panose="020B0503020204020204" pitchFamily="34" charset="-122"/>
                <a:ea typeface="微软雅黑" panose="020B0503020204020204" pitchFamily="34" charset="-122"/>
              </a:rPr>
              <a:t>有向图邻接表</a:t>
            </a:r>
          </a:p>
        </p:txBody>
      </p:sp>
      <p:sp>
        <p:nvSpPr>
          <p:cNvPr id="161" name="文本框 160">
            <a:extLst>
              <a:ext uri="{FF2B5EF4-FFF2-40B4-BE49-F238E27FC236}">
                <a16:creationId xmlns:a16="http://schemas.microsoft.com/office/drawing/2014/main" id="{518A72D6-1673-41DE-A9C7-3C35DAD61426}"/>
              </a:ext>
            </a:extLst>
          </p:cNvPr>
          <p:cNvSpPr txBox="1"/>
          <p:nvPr/>
        </p:nvSpPr>
        <p:spPr>
          <a:xfrm>
            <a:off x="8040159" y="2578146"/>
            <a:ext cx="1441420" cy="307777"/>
          </a:xfrm>
          <a:prstGeom prst="rect">
            <a:avLst/>
          </a:prstGeom>
          <a:noFill/>
        </p:spPr>
        <p:txBody>
          <a:bodyPr wrap="none" rtlCol="0">
            <a:spAutoFit/>
          </a:bodyPr>
          <a:lstStyle/>
          <a:p>
            <a:pPr>
              <a:buNone/>
            </a:pPr>
            <a:r>
              <a:rPr lang="zh-CN" altLang="en-US" sz="1400" dirty="0">
                <a:solidFill>
                  <a:schemeClr val="accent4">
                    <a:lumMod val="10000"/>
                  </a:schemeClr>
                </a:solidFill>
                <a:latin typeface="微软雅黑" panose="020B0503020204020204" pitchFamily="34" charset="-122"/>
                <a:ea typeface="微软雅黑" panose="020B0503020204020204" pitchFamily="34" charset="-122"/>
              </a:rPr>
              <a:t>有向图逆邻接表</a:t>
            </a:r>
          </a:p>
        </p:txBody>
      </p:sp>
      <p:sp>
        <p:nvSpPr>
          <p:cNvPr id="162" name="文本框 161">
            <a:extLst>
              <a:ext uri="{FF2B5EF4-FFF2-40B4-BE49-F238E27FC236}">
                <a16:creationId xmlns:a16="http://schemas.microsoft.com/office/drawing/2014/main" id="{BB9C9225-DC08-41A8-94E1-CA574305D570}"/>
              </a:ext>
            </a:extLst>
          </p:cNvPr>
          <p:cNvSpPr txBox="1"/>
          <p:nvPr/>
        </p:nvSpPr>
        <p:spPr>
          <a:xfrm>
            <a:off x="3568082" y="5489391"/>
            <a:ext cx="1800493" cy="307777"/>
          </a:xfrm>
          <a:prstGeom prst="rect">
            <a:avLst/>
          </a:prstGeom>
          <a:noFill/>
        </p:spPr>
        <p:txBody>
          <a:bodyPr wrap="none" rtlCol="0">
            <a:spAutoFit/>
          </a:bodyPr>
          <a:lstStyle/>
          <a:p>
            <a:pPr>
              <a:buNone/>
            </a:pPr>
            <a:r>
              <a:rPr lang="zh-CN" altLang="en-US" sz="1400" dirty="0">
                <a:solidFill>
                  <a:schemeClr val="accent4">
                    <a:lumMod val="10000"/>
                  </a:schemeClr>
                </a:solidFill>
                <a:latin typeface="微软雅黑" panose="020B0503020204020204" pitchFamily="34" charset="-122"/>
                <a:ea typeface="微软雅黑" panose="020B0503020204020204" pitchFamily="34" charset="-122"/>
              </a:rPr>
              <a:t>带权重有向图邻接表</a:t>
            </a:r>
          </a:p>
        </p:txBody>
      </p:sp>
    </p:spTree>
    <p:extLst>
      <p:ext uri="{BB962C8B-B14F-4D97-AF65-F5344CB8AC3E}">
        <p14:creationId xmlns:p14="http://schemas.microsoft.com/office/powerpoint/2010/main" val="28168894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0DD3D-59F8-4886-94D6-79D91E30A99C}"/>
              </a:ext>
            </a:extLst>
          </p:cNvPr>
          <p:cNvSpPr>
            <a:spLocks noGrp="1"/>
          </p:cNvSpPr>
          <p:nvPr>
            <p:ph type="title"/>
          </p:nvPr>
        </p:nvSpPr>
        <p:spPr/>
        <p:txBody>
          <a:bodyPr/>
          <a:lstStyle/>
          <a:p>
            <a:r>
              <a:rPr lang="en-US" altLang="zh-CN" dirty="0"/>
              <a:t>5.3. </a:t>
            </a:r>
            <a:r>
              <a:rPr lang="zh-CN" altLang="en-US" dirty="0"/>
              <a:t>图的代码模型（邻接表结构）</a:t>
            </a:r>
          </a:p>
        </p:txBody>
      </p:sp>
      <p:pic>
        <p:nvPicPr>
          <p:cNvPr id="4" name="图片 3">
            <a:extLst>
              <a:ext uri="{FF2B5EF4-FFF2-40B4-BE49-F238E27FC236}">
                <a16:creationId xmlns:a16="http://schemas.microsoft.com/office/drawing/2014/main" id="{6925B111-AD9A-467D-AD1D-9FFA779C98B5}"/>
              </a:ext>
            </a:extLst>
          </p:cNvPr>
          <p:cNvPicPr>
            <a:picLocks noChangeAspect="1"/>
          </p:cNvPicPr>
          <p:nvPr/>
        </p:nvPicPr>
        <p:blipFill>
          <a:blip r:embed="rId2"/>
          <a:stretch>
            <a:fillRect/>
          </a:stretch>
        </p:blipFill>
        <p:spPr>
          <a:xfrm>
            <a:off x="785139" y="609599"/>
            <a:ext cx="5617660" cy="6139543"/>
          </a:xfrm>
          <a:prstGeom prst="rect">
            <a:avLst/>
          </a:prstGeom>
        </p:spPr>
      </p:pic>
      <p:pic>
        <p:nvPicPr>
          <p:cNvPr id="5" name="图片 4">
            <a:extLst>
              <a:ext uri="{FF2B5EF4-FFF2-40B4-BE49-F238E27FC236}">
                <a16:creationId xmlns:a16="http://schemas.microsoft.com/office/drawing/2014/main" id="{355AFF7A-463E-42C0-9D5A-98B5127731EA}"/>
              </a:ext>
            </a:extLst>
          </p:cNvPr>
          <p:cNvPicPr>
            <a:picLocks noChangeAspect="1"/>
          </p:cNvPicPr>
          <p:nvPr/>
        </p:nvPicPr>
        <p:blipFill>
          <a:blip r:embed="rId3"/>
          <a:stretch>
            <a:fillRect/>
          </a:stretch>
        </p:blipFill>
        <p:spPr>
          <a:xfrm>
            <a:off x="6691086" y="3997188"/>
            <a:ext cx="4949372" cy="2751954"/>
          </a:xfrm>
          <a:prstGeom prst="rect">
            <a:avLst/>
          </a:prstGeom>
        </p:spPr>
      </p:pic>
      <p:pic>
        <p:nvPicPr>
          <p:cNvPr id="3" name="图片 2">
            <a:extLst>
              <a:ext uri="{FF2B5EF4-FFF2-40B4-BE49-F238E27FC236}">
                <a16:creationId xmlns:a16="http://schemas.microsoft.com/office/drawing/2014/main" id="{5C0AE86A-C17B-4DE4-B56D-85166EDEE6EE}"/>
              </a:ext>
            </a:extLst>
          </p:cNvPr>
          <p:cNvPicPr>
            <a:picLocks noChangeAspect="1"/>
          </p:cNvPicPr>
          <p:nvPr/>
        </p:nvPicPr>
        <p:blipFill>
          <a:blip r:embed="rId4"/>
          <a:stretch>
            <a:fillRect/>
          </a:stretch>
        </p:blipFill>
        <p:spPr>
          <a:xfrm>
            <a:off x="6691085" y="937440"/>
            <a:ext cx="4949371" cy="2843255"/>
          </a:xfrm>
          <a:prstGeom prst="rect">
            <a:avLst/>
          </a:prstGeom>
        </p:spPr>
      </p:pic>
    </p:spTree>
    <p:extLst>
      <p:ext uri="{BB962C8B-B14F-4D97-AF65-F5344CB8AC3E}">
        <p14:creationId xmlns:p14="http://schemas.microsoft.com/office/powerpoint/2010/main" val="16558947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BF485-928B-41D3-BC5F-9A3A470C57DA}"/>
              </a:ext>
            </a:extLst>
          </p:cNvPr>
          <p:cNvSpPr>
            <a:spLocks noGrp="1"/>
          </p:cNvSpPr>
          <p:nvPr>
            <p:ph type="title"/>
          </p:nvPr>
        </p:nvSpPr>
        <p:spPr/>
        <p:txBody>
          <a:bodyPr/>
          <a:lstStyle/>
          <a:p>
            <a:r>
              <a:rPr lang="en-US" altLang="zh-CN" dirty="0"/>
              <a:t>5.4. </a:t>
            </a:r>
            <a:r>
              <a:rPr lang="zh-CN" altLang="en-US" dirty="0"/>
              <a:t>图的构建</a:t>
            </a:r>
            <a:r>
              <a:rPr lang="en-US" altLang="zh-CN" dirty="0"/>
              <a:t> </a:t>
            </a:r>
            <a:endParaRPr lang="zh-CN" altLang="en-US" dirty="0"/>
          </a:p>
        </p:txBody>
      </p:sp>
      <p:pic>
        <p:nvPicPr>
          <p:cNvPr id="3" name="图片 2">
            <a:extLst>
              <a:ext uri="{FF2B5EF4-FFF2-40B4-BE49-F238E27FC236}">
                <a16:creationId xmlns:a16="http://schemas.microsoft.com/office/drawing/2014/main" id="{14740B1A-15D6-467A-AB71-915AD1F229DC}"/>
              </a:ext>
            </a:extLst>
          </p:cNvPr>
          <p:cNvPicPr>
            <a:picLocks noChangeAspect="1"/>
          </p:cNvPicPr>
          <p:nvPr/>
        </p:nvPicPr>
        <p:blipFill>
          <a:blip r:embed="rId2"/>
          <a:stretch>
            <a:fillRect/>
          </a:stretch>
        </p:blipFill>
        <p:spPr>
          <a:xfrm>
            <a:off x="775427" y="996820"/>
            <a:ext cx="6998060" cy="5067560"/>
          </a:xfrm>
          <a:prstGeom prst="rect">
            <a:avLst/>
          </a:prstGeom>
        </p:spPr>
      </p:pic>
      <p:pic>
        <p:nvPicPr>
          <p:cNvPr id="4" name="图片 3">
            <a:extLst>
              <a:ext uri="{FF2B5EF4-FFF2-40B4-BE49-F238E27FC236}">
                <a16:creationId xmlns:a16="http://schemas.microsoft.com/office/drawing/2014/main" id="{484625DB-3162-4F47-9A35-2CE961327F42}"/>
              </a:ext>
            </a:extLst>
          </p:cNvPr>
          <p:cNvPicPr>
            <a:picLocks noChangeAspect="1"/>
          </p:cNvPicPr>
          <p:nvPr/>
        </p:nvPicPr>
        <p:blipFill>
          <a:blip r:embed="rId3"/>
          <a:stretch>
            <a:fillRect/>
          </a:stretch>
        </p:blipFill>
        <p:spPr>
          <a:xfrm>
            <a:off x="8052190" y="1043991"/>
            <a:ext cx="3404012" cy="937209"/>
          </a:xfrm>
          <a:prstGeom prst="rect">
            <a:avLst/>
          </a:prstGeom>
        </p:spPr>
      </p:pic>
      <p:grpSp>
        <p:nvGrpSpPr>
          <p:cNvPr id="5" name="组合 4">
            <a:extLst>
              <a:ext uri="{FF2B5EF4-FFF2-40B4-BE49-F238E27FC236}">
                <a16:creationId xmlns:a16="http://schemas.microsoft.com/office/drawing/2014/main" id="{279FDFD2-A90E-48D9-ADE4-32FD5D846892}"/>
              </a:ext>
            </a:extLst>
          </p:cNvPr>
          <p:cNvGrpSpPr/>
          <p:nvPr/>
        </p:nvGrpSpPr>
        <p:grpSpPr>
          <a:xfrm>
            <a:off x="8712915" y="2426195"/>
            <a:ext cx="2326687" cy="2005609"/>
            <a:chOff x="708287" y="1073433"/>
            <a:chExt cx="2326687" cy="2005609"/>
          </a:xfrm>
        </p:grpSpPr>
        <p:sp>
          <p:nvSpPr>
            <p:cNvPr id="6" name="椭圆 5">
              <a:extLst>
                <a:ext uri="{FF2B5EF4-FFF2-40B4-BE49-F238E27FC236}">
                  <a16:creationId xmlns:a16="http://schemas.microsoft.com/office/drawing/2014/main" id="{797BD702-1400-4953-AAF4-9707210330A9}"/>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685A51E5-D960-4EDE-9BB6-95C8494AD19F}"/>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8" name="椭圆 7">
              <a:extLst>
                <a:ext uri="{FF2B5EF4-FFF2-40B4-BE49-F238E27FC236}">
                  <a16:creationId xmlns:a16="http://schemas.microsoft.com/office/drawing/2014/main" id="{16FD575F-3D22-4086-8250-040F23752503}"/>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9" name="椭圆 8">
              <a:extLst>
                <a:ext uri="{FF2B5EF4-FFF2-40B4-BE49-F238E27FC236}">
                  <a16:creationId xmlns:a16="http://schemas.microsoft.com/office/drawing/2014/main" id="{AAD755CE-EF30-4214-888B-5BC3BB967D7C}"/>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10" name="直接连接符 9">
              <a:extLst>
                <a:ext uri="{FF2B5EF4-FFF2-40B4-BE49-F238E27FC236}">
                  <a16:creationId xmlns:a16="http://schemas.microsoft.com/office/drawing/2014/main" id="{4E114719-FB20-49B1-AF54-35F7E8E9F9DD}"/>
                </a:ext>
              </a:extLst>
            </p:cNvPr>
            <p:cNvCxnSpPr>
              <a:stCxn id="6" idx="3"/>
              <a:endCxn id="8"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16D51BC-DB56-483C-B20A-F3748AC6089E}"/>
                </a:ext>
              </a:extLst>
            </p:cNvPr>
            <p:cNvCxnSpPr>
              <a:cxnSpLocks/>
              <a:stCxn id="6" idx="4"/>
              <a:endCxn id="7"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17A0B23-F420-4D67-83C0-9B77C7E4DBCF}"/>
                </a:ext>
              </a:extLst>
            </p:cNvPr>
            <p:cNvCxnSpPr>
              <a:cxnSpLocks/>
              <a:stCxn id="7" idx="1"/>
              <a:endCxn id="8"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E7EA3A2-058A-4734-9BDF-04C0D11AAB24}"/>
                </a:ext>
              </a:extLst>
            </p:cNvPr>
            <p:cNvCxnSpPr>
              <a:cxnSpLocks/>
              <a:stCxn id="6" idx="5"/>
              <a:endCxn id="9"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66676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032A2-5F00-42FA-9B61-F7D37ECC1E20}"/>
              </a:ext>
            </a:extLst>
          </p:cNvPr>
          <p:cNvSpPr>
            <a:spLocks noGrp="1"/>
          </p:cNvSpPr>
          <p:nvPr>
            <p:ph type="title"/>
          </p:nvPr>
        </p:nvSpPr>
        <p:spPr>
          <a:xfrm>
            <a:off x="0" y="11561"/>
            <a:ext cx="12141200" cy="480060"/>
          </a:xfrm>
        </p:spPr>
        <p:txBody>
          <a:bodyPr/>
          <a:lstStyle/>
          <a:p>
            <a:r>
              <a:rPr lang="en-US" altLang="zh-CN" dirty="0"/>
              <a:t>5.5. </a:t>
            </a:r>
            <a:r>
              <a:rPr lang="zh-CN" altLang="en-US" dirty="0"/>
              <a:t>图的深度遍历</a:t>
            </a:r>
            <a:r>
              <a:rPr lang="en-US" altLang="zh-CN" dirty="0"/>
              <a:t> </a:t>
            </a:r>
            <a:endParaRPr lang="zh-CN" altLang="en-US" dirty="0"/>
          </a:p>
        </p:txBody>
      </p:sp>
      <p:grpSp>
        <p:nvGrpSpPr>
          <p:cNvPr id="4" name="组合 3">
            <a:extLst>
              <a:ext uri="{FF2B5EF4-FFF2-40B4-BE49-F238E27FC236}">
                <a16:creationId xmlns:a16="http://schemas.microsoft.com/office/drawing/2014/main" id="{DD2B6541-6DCF-42B7-BE10-F208E1F2B87F}"/>
              </a:ext>
            </a:extLst>
          </p:cNvPr>
          <p:cNvGrpSpPr/>
          <p:nvPr/>
        </p:nvGrpSpPr>
        <p:grpSpPr>
          <a:xfrm>
            <a:off x="9558998" y="1007298"/>
            <a:ext cx="2326687" cy="2005609"/>
            <a:chOff x="708287" y="1073433"/>
            <a:chExt cx="2326687" cy="2005609"/>
          </a:xfrm>
        </p:grpSpPr>
        <p:sp>
          <p:nvSpPr>
            <p:cNvPr id="5" name="椭圆 4">
              <a:extLst>
                <a:ext uri="{FF2B5EF4-FFF2-40B4-BE49-F238E27FC236}">
                  <a16:creationId xmlns:a16="http://schemas.microsoft.com/office/drawing/2014/main" id="{C580BD96-791A-4FE6-9EAC-184D9F898835}"/>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6" name="椭圆 5">
              <a:extLst>
                <a:ext uri="{FF2B5EF4-FFF2-40B4-BE49-F238E27FC236}">
                  <a16:creationId xmlns:a16="http://schemas.microsoft.com/office/drawing/2014/main" id="{C0A10275-0451-4468-8BCB-0A60FBCCA925}"/>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7A0C1DDF-C2CA-4FBA-85A2-8AB368195626}"/>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8" name="椭圆 7">
              <a:extLst>
                <a:ext uri="{FF2B5EF4-FFF2-40B4-BE49-F238E27FC236}">
                  <a16:creationId xmlns:a16="http://schemas.microsoft.com/office/drawing/2014/main" id="{7626A19B-BCFB-4508-9915-B52D6294B133}"/>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9" name="直接连接符 8">
              <a:extLst>
                <a:ext uri="{FF2B5EF4-FFF2-40B4-BE49-F238E27FC236}">
                  <a16:creationId xmlns:a16="http://schemas.microsoft.com/office/drawing/2014/main" id="{6653FF6D-64F9-41AC-B0BD-756E525DF288}"/>
                </a:ext>
              </a:extLst>
            </p:cNvPr>
            <p:cNvCxnSpPr>
              <a:stCxn id="5" idx="3"/>
              <a:endCxn id="7"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E7177DA-907A-443C-BC32-7D1A925B91E6}"/>
                </a:ext>
              </a:extLst>
            </p:cNvPr>
            <p:cNvCxnSpPr>
              <a:cxnSpLocks/>
              <a:stCxn id="5" idx="4"/>
              <a:endCxn id="6"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DC10274-ABDE-4231-ACFD-5E5B83B53EB0}"/>
                </a:ext>
              </a:extLst>
            </p:cNvPr>
            <p:cNvCxnSpPr>
              <a:cxnSpLocks/>
              <a:stCxn id="6" idx="1"/>
              <a:endCxn id="7"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47FE79B-898F-4902-A434-1A4DEFD87ED3}"/>
                </a:ext>
              </a:extLst>
            </p:cNvPr>
            <p:cNvCxnSpPr>
              <a:cxnSpLocks/>
              <a:stCxn id="5" idx="5"/>
              <a:endCxn id="8"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C3E9B6FC-A34D-41FD-8B4C-05705F444945}"/>
              </a:ext>
            </a:extLst>
          </p:cNvPr>
          <p:cNvPicPr>
            <a:picLocks noChangeAspect="1"/>
          </p:cNvPicPr>
          <p:nvPr/>
        </p:nvPicPr>
        <p:blipFill>
          <a:blip r:embed="rId3"/>
          <a:stretch>
            <a:fillRect/>
          </a:stretch>
        </p:blipFill>
        <p:spPr>
          <a:xfrm>
            <a:off x="737419" y="1976179"/>
            <a:ext cx="8001108" cy="4582276"/>
          </a:xfrm>
          <a:prstGeom prst="rect">
            <a:avLst/>
          </a:prstGeom>
        </p:spPr>
      </p:pic>
      <p:sp>
        <p:nvSpPr>
          <p:cNvPr id="15" name="文本框 14">
            <a:extLst>
              <a:ext uri="{FF2B5EF4-FFF2-40B4-BE49-F238E27FC236}">
                <a16:creationId xmlns:a16="http://schemas.microsoft.com/office/drawing/2014/main" id="{988FFED2-C619-4DF4-9E9B-7D9E1FE31520}"/>
              </a:ext>
            </a:extLst>
          </p:cNvPr>
          <p:cNvSpPr txBox="1"/>
          <p:nvPr/>
        </p:nvSpPr>
        <p:spPr>
          <a:xfrm>
            <a:off x="10212109" y="3393670"/>
            <a:ext cx="1059906" cy="369332"/>
          </a:xfrm>
          <a:prstGeom prst="rect">
            <a:avLst/>
          </a:prstGeom>
          <a:noFill/>
        </p:spPr>
        <p:txBody>
          <a:bodyPr wrap="none" rtlCol="0">
            <a:spAutoFit/>
          </a:bodyPr>
          <a:lstStyle/>
          <a:p>
            <a:pPr>
              <a:buNone/>
            </a:pPr>
            <a:r>
              <a:rPr lang="en-US" altLang="zh-CN" b="1" dirty="0">
                <a:solidFill>
                  <a:schemeClr val="accent4">
                    <a:lumMod val="10000"/>
                  </a:schemeClr>
                </a:solidFill>
                <a:latin typeface="微软雅黑" panose="020B0503020204020204" pitchFamily="34" charset="-122"/>
                <a:ea typeface="微软雅黑" panose="020B0503020204020204" pitchFamily="34" charset="-122"/>
              </a:rPr>
              <a:t>A B D C</a:t>
            </a:r>
            <a:endParaRPr lang="zh-CN" altLang="en-US" b="1" dirty="0">
              <a:solidFill>
                <a:schemeClr val="accent4">
                  <a:lumMod val="10000"/>
                </a:schemeClr>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0DBF5676-4B8B-471D-AC09-D8417E14B9AF}"/>
              </a:ext>
            </a:extLst>
          </p:cNvPr>
          <p:cNvPicPr>
            <a:picLocks noChangeAspect="1"/>
          </p:cNvPicPr>
          <p:nvPr/>
        </p:nvPicPr>
        <p:blipFill>
          <a:blip r:embed="rId4"/>
          <a:stretch>
            <a:fillRect/>
          </a:stretch>
        </p:blipFill>
        <p:spPr>
          <a:xfrm>
            <a:off x="737419" y="757561"/>
            <a:ext cx="8001108" cy="1075559"/>
          </a:xfrm>
          <a:prstGeom prst="rect">
            <a:avLst/>
          </a:prstGeom>
        </p:spPr>
      </p:pic>
    </p:spTree>
    <p:extLst>
      <p:ext uri="{BB962C8B-B14F-4D97-AF65-F5344CB8AC3E}">
        <p14:creationId xmlns:p14="http://schemas.microsoft.com/office/powerpoint/2010/main" val="49266909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D1DF3-161C-4735-AC20-03D44B41576C}"/>
              </a:ext>
            </a:extLst>
          </p:cNvPr>
          <p:cNvSpPr>
            <a:spLocks noGrp="1"/>
          </p:cNvSpPr>
          <p:nvPr>
            <p:ph type="title"/>
          </p:nvPr>
        </p:nvSpPr>
        <p:spPr>
          <a:xfrm>
            <a:off x="-1" y="11561"/>
            <a:ext cx="11992303" cy="480060"/>
          </a:xfrm>
        </p:spPr>
        <p:txBody>
          <a:bodyPr/>
          <a:lstStyle/>
          <a:p>
            <a:r>
              <a:rPr lang="en-US" altLang="zh-CN" dirty="0"/>
              <a:t>5.6. </a:t>
            </a:r>
            <a:r>
              <a:rPr lang="zh-CN" altLang="en-US" dirty="0"/>
              <a:t>图的宽度优先遍历</a:t>
            </a:r>
          </a:p>
        </p:txBody>
      </p:sp>
      <p:pic>
        <p:nvPicPr>
          <p:cNvPr id="3" name="图片 2">
            <a:extLst>
              <a:ext uri="{FF2B5EF4-FFF2-40B4-BE49-F238E27FC236}">
                <a16:creationId xmlns:a16="http://schemas.microsoft.com/office/drawing/2014/main" id="{5A0BA16A-C3D4-462A-9946-6BF13AD8863A}"/>
              </a:ext>
            </a:extLst>
          </p:cNvPr>
          <p:cNvPicPr>
            <a:picLocks noChangeAspect="1"/>
          </p:cNvPicPr>
          <p:nvPr/>
        </p:nvPicPr>
        <p:blipFill>
          <a:blip r:embed="rId2"/>
          <a:stretch>
            <a:fillRect/>
          </a:stretch>
        </p:blipFill>
        <p:spPr>
          <a:xfrm>
            <a:off x="739124" y="751604"/>
            <a:ext cx="6907262" cy="870982"/>
          </a:xfrm>
          <a:prstGeom prst="rect">
            <a:avLst/>
          </a:prstGeom>
        </p:spPr>
      </p:pic>
      <p:pic>
        <p:nvPicPr>
          <p:cNvPr id="4" name="图片 3">
            <a:extLst>
              <a:ext uri="{FF2B5EF4-FFF2-40B4-BE49-F238E27FC236}">
                <a16:creationId xmlns:a16="http://schemas.microsoft.com/office/drawing/2014/main" id="{EF13A65C-72DA-40EE-8A49-4C9DB7E8FDD6}"/>
              </a:ext>
            </a:extLst>
          </p:cNvPr>
          <p:cNvPicPr>
            <a:picLocks noChangeAspect="1"/>
          </p:cNvPicPr>
          <p:nvPr/>
        </p:nvPicPr>
        <p:blipFill>
          <a:blip r:embed="rId3"/>
          <a:stretch>
            <a:fillRect/>
          </a:stretch>
        </p:blipFill>
        <p:spPr>
          <a:xfrm>
            <a:off x="739124" y="1769887"/>
            <a:ext cx="6907262" cy="4768073"/>
          </a:xfrm>
          <a:prstGeom prst="rect">
            <a:avLst/>
          </a:prstGeom>
        </p:spPr>
      </p:pic>
      <p:grpSp>
        <p:nvGrpSpPr>
          <p:cNvPr id="5" name="组合 4">
            <a:extLst>
              <a:ext uri="{FF2B5EF4-FFF2-40B4-BE49-F238E27FC236}">
                <a16:creationId xmlns:a16="http://schemas.microsoft.com/office/drawing/2014/main" id="{92985E78-9991-4C02-B0D6-3964C004AF5E}"/>
              </a:ext>
            </a:extLst>
          </p:cNvPr>
          <p:cNvGrpSpPr/>
          <p:nvPr/>
        </p:nvGrpSpPr>
        <p:grpSpPr>
          <a:xfrm>
            <a:off x="9558998" y="1007298"/>
            <a:ext cx="2326687" cy="2005609"/>
            <a:chOff x="708287" y="1073433"/>
            <a:chExt cx="2326687" cy="2005609"/>
          </a:xfrm>
        </p:grpSpPr>
        <p:sp>
          <p:nvSpPr>
            <p:cNvPr id="6" name="椭圆 5">
              <a:extLst>
                <a:ext uri="{FF2B5EF4-FFF2-40B4-BE49-F238E27FC236}">
                  <a16:creationId xmlns:a16="http://schemas.microsoft.com/office/drawing/2014/main" id="{32B947F1-B418-49E4-ACB2-6F6D1FC874B4}"/>
                </a:ext>
              </a:extLst>
            </p:cNvPr>
            <p:cNvSpPr/>
            <p:nvPr/>
          </p:nvSpPr>
          <p:spPr>
            <a:xfrm>
              <a:off x="1658544" y="1073433"/>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A</a:t>
              </a:r>
              <a:endParaRPr lang="zh-CN" altLang="en-US" b="1" dirty="0">
                <a:solidFill>
                  <a:schemeClr val="bg1">
                    <a:lumMod val="50000"/>
                  </a:schemeClr>
                </a:solidFill>
                <a:latin typeface="+mj-ea"/>
                <a:ea typeface="+mj-ea"/>
              </a:endParaRPr>
            </a:p>
          </p:txBody>
        </p:sp>
        <p:sp>
          <p:nvSpPr>
            <p:cNvPr id="7" name="椭圆 6">
              <a:extLst>
                <a:ext uri="{FF2B5EF4-FFF2-40B4-BE49-F238E27FC236}">
                  <a16:creationId xmlns:a16="http://schemas.microsoft.com/office/drawing/2014/main" id="{84F94650-1F5A-4C50-BCBC-5A6853C6B350}"/>
                </a:ext>
              </a:extLst>
            </p:cNvPr>
            <p:cNvSpPr/>
            <p:nvPr/>
          </p:nvSpPr>
          <p:spPr>
            <a:xfrm>
              <a:off x="1658544" y="2598982"/>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D</a:t>
              </a:r>
              <a:endParaRPr lang="zh-CN" altLang="en-US" b="1" dirty="0">
                <a:solidFill>
                  <a:schemeClr val="bg1">
                    <a:lumMod val="50000"/>
                  </a:schemeClr>
                </a:solidFill>
                <a:latin typeface="+mj-ea"/>
                <a:ea typeface="+mj-ea"/>
              </a:endParaRPr>
            </a:p>
          </p:txBody>
        </p:sp>
        <p:sp>
          <p:nvSpPr>
            <p:cNvPr id="8" name="椭圆 7">
              <a:extLst>
                <a:ext uri="{FF2B5EF4-FFF2-40B4-BE49-F238E27FC236}">
                  <a16:creationId xmlns:a16="http://schemas.microsoft.com/office/drawing/2014/main" id="{E9745628-1882-43D3-A449-A86788FE72CA}"/>
                </a:ext>
              </a:extLst>
            </p:cNvPr>
            <p:cNvSpPr/>
            <p:nvPr/>
          </p:nvSpPr>
          <p:spPr>
            <a:xfrm>
              <a:off x="708287"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B</a:t>
              </a:r>
              <a:endParaRPr lang="zh-CN" altLang="en-US" b="1" dirty="0">
                <a:solidFill>
                  <a:schemeClr val="bg1">
                    <a:lumMod val="50000"/>
                  </a:schemeClr>
                </a:solidFill>
                <a:latin typeface="+mj-ea"/>
                <a:ea typeface="+mj-ea"/>
              </a:endParaRPr>
            </a:p>
          </p:txBody>
        </p:sp>
        <p:sp>
          <p:nvSpPr>
            <p:cNvPr id="9" name="椭圆 8">
              <a:extLst>
                <a:ext uri="{FF2B5EF4-FFF2-40B4-BE49-F238E27FC236}">
                  <a16:creationId xmlns:a16="http://schemas.microsoft.com/office/drawing/2014/main" id="{623D8DA1-A095-4E51-A6B4-F0C6096F237A}"/>
                </a:ext>
              </a:extLst>
            </p:cNvPr>
            <p:cNvSpPr/>
            <p:nvPr/>
          </p:nvSpPr>
          <p:spPr>
            <a:xfrm>
              <a:off x="2569359" y="1887429"/>
              <a:ext cx="465615" cy="480060"/>
            </a:xfrm>
            <a:prstGeom prst="ellipse">
              <a:avLst/>
            </a:prstGeom>
            <a:solidFill>
              <a:schemeClr val="tx1">
                <a:lumMod val="95000"/>
              </a:schemeClr>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b="1" dirty="0">
                  <a:solidFill>
                    <a:schemeClr val="bg1">
                      <a:lumMod val="50000"/>
                    </a:schemeClr>
                  </a:solidFill>
                  <a:latin typeface="+mj-ea"/>
                  <a:ea typeface="+mj-ea"/>
                </a:rPr>
                <a:t>C</a:t>
              </a:r>
              <a:endParaRPr lang="zh-CN" altLang="en-US" b="1" dirty="0">
                <a:solidFill>
                  <a:schemeClr val="bg1">
                    <a:lumMod val="50000"/>
                  </a:schemeClr>
                </a:solidFill>
                <a:latin typeface="+mj-ea"/>
                <a:ea typeface="+mj-ea"/>
              </a:endParaRPr>
            </a:p>
          </p:txBody>
        </p:sp>
        <p:cxnSp>
          <p:nvCxnSpPr>
            <p:cNvPr id="10" name="直接连接符 9">
              <a:extLst>
                <a:ext uri="{FF2B5EF4-FFF2-40B4-BE49-F238E27FC236}">
                  <a16:creationId xmlns:a16="http://schemas.microsoft.com/office/drawing/2014/main" id="{CE71F791-8C63-4681-BB5C-0BB5F3A16F2E}"/>
                </a:ext>
              </a:extLst>
            </p:cNvPr>
            <p:cNvCxnSpPr>
              <a:stCxn id="6" idx="3"/>
              <a:endCxn id="8" idx="7"/>
            </p:cNvCxnSpPr>
            <p:nvPr/>
          </p:nvCxnSpPr>
          <p:spPr>
            <a:xfrm flipH="1">
              <a:off x="1105714" y="1483190"/>
              <a:ext cx="621018"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BE9DF4A-1E80-495D-9ACC-0293FE1A84EB}"/>
                </a:ext>
              </a:extLst>
            </p:cNvPr>
            <p:cNvCxnSpPr>
              <a:cxnSpLocks/>
              <a:stCxn id="6" idx="4"/>
              <a:endCxn id="7" idx="0"/>
            </p:cNvCxnSpPr>
            <p:nvPr/>
          </p:nvCxnSpPr>
          <p:spPr>
            <a:xfrm>
              <a:off x="1891352" y="1553493"/>
              <a:ext cx="0" cy="104548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E4DB6C0-A7C9-4A55-8038-303273FE20EC}"/>
                </a:ext>
              </a:extLst>
            </p:cNvPr>
            <p:cNvCxnSpPr>
              <a:cxnSpLocks/>
              <a:stCxn id="7" idx="1"/>
              <a:endCxn id="8" idx="5"/>
            </p:cNvCxnSpPr>
            <p:nvPr/>
          </p:nvCxnSpPr>
          <p:spPr>
            <a:xfrm flipH="1" flipV="1">
              <a:off x="1105714" y="2297186"/>
              <a:ext cx="621018" cy="372099"/>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75A0B6C-30BA-4CFA-8E07-8A105E2B8B04}"/>
                </a:ext>
              </a:extLst>
            </p:cNvPr>
            <p:cNvCxnSpPr>
              <a:cxnSpLocks/>
              <a:stCxn id="6" idx="5"/>
              <a:endCxn id="9" idx="1"/>
            </p:cNvCxnSpPr>
            <p:nvPr/>
          </p:nvCxnSpPr>
          <p:spPr>
            <a:xfrm>
              <a:off x="2055971" y="1483190"/>
              <a:ext cx="581576" cy="474542"/>
            </a:xfrm>
            <a:prstGeom prst="line">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357C10C2-1DCC-486A-AB27-2A704C8C7021}"/>
              </a:ext>
            </a:extLst>
          </p:cNvPr>
          <p:cNvSpPr txBox="1"/>
          <p:nvPr/>
        </p:nvSpPr>
        <p:spPr>
          <a:xfrm>
            <a:off x="10212109" y="3393670"/>
            <a:ext cx="1059906" cy="369332"/>
          </a:xfrm>
          <a:prstGeom prst="rect">
            <a:avLst/>
          </a:prstGeom>
          <a:noFill/>
        </p:spPr>
        <p:txBody>
          <a:bodyPr wrap="none" rtlCol="0">
            <a:spAutoFit/>
          </a:bodyPr>
          <a:lstStyle/>
          <a:p>
            <a:pPr>
              <a:buNone/>
            </a:pPr>
            <a:r>
              <a:rPr lang="en-US" altLang="zh-CN" b="1" dirty="0">
                <a:solidFill>
                  <a:schemeClr val="accent4">
                    <a:lumMod val="10000"/>
                  </a:schemeClr>
                </a:solidFill>
                <a:latin typeface="微软雅黑" panose="020B0503020204020204" pitchFamily="34" charset="-122"/>
                <a:ea typeface="微软雅黑" panose="020B0503020204020204" pitchFamily="34" charset="-122"/>
              </a:rPr>
              <a:t>A B C D</a:t>
            </a:r>
            <a:endParaRPr lang="zh-CN" altLang="en-US" b="1" dirty="0">
              <a:solidFill>
                <a:schemeClr val="accent4">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847946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6.1. </a:t>
            </a:r>
            <a:r>
              <a:rPr lang="zh-CN" altLang="en-US" dirty="0"/>
              <a:t>分析和练习（</a:t>
            </a:r>
            <a:r>
              <a:rPr lang="en-US" altLang="zh-CN" dirty="0"/>
              <a:t>1</a:t>
            </a:r>
            <a:r>
              <a:rPr lang="zh-CN" altLang="en-US" dirty="0"/>
              <a:t>） ：十字路口交通调度模拟</a:t>
            </a:r>
          </a:p>
        </p:txBody>
      </p:sp>
      <p:sp>
        <p:nvSpPr>
          <p:cNvPr id="5" name="矩形 4">
            <a:extLst>
              <a:ext uri="{FF2B5EF4-FFF2-40B4-BE49-F238E27FC236}">
                <a16:creationId xmlns:a16="http://schemas.microsoft.com/office/drawing/2014/main" id="{599D3B72-B34A-4E4F-863E-39CAB693B8B3}"/>
              </a:ext>
            </a:extLst>
          </p:cNvPr>
          <p:cNvSpPr/>
          <p:nvPr/>
        </p:nvSpPr>
        <p:spPr>
          <a:xfrm>
            <a:off x="444322" y="797521"/>
            <a:ext cx="11165982" cy="5638788"/>
          </a:xfrm>
          <a:prstGeom prst="rect">
            <a:avLst/>
          </a:prstGeom>
        </p:spPr>
        <p:txBody>
          <a:bodyPr wrap="square">
            <a:spAutoFit/>
          </a:bodyPr>
          <a:lstStyle/>
          <a:p>
            <a:pPr>
              <a:lnSpc>
                <a:spcPct val="150000"/>
              </a:lnSpc>
              <a:buNone/>
            </a:pPr>
            <a:r>
              <a:rPr lang="zh-CN" altLang="en-US" dirty="0">
                <a:latin typeface="+mj-ea"/>
                <a:ea typeface="+mj-ea"/>
              </a:rPr>
              <a:t>设计一个十字路口交通灯指挥系统，主干道和支干道均有红黄绿三种信号灯，要求如下：</a:t>
            </a:r>
          </a:p>
          <a:p>
            <a:pPr marL="342900" indent="-342900">
              <a:lnSpc>
                <a:spcPct val="150000"/>
              </a:lnSpc>
              <a:buFont typeface="+mj-lt"/>
              <a:buAutoNum type="arabicPeriod"/>
            </a:pPr>
            <a:r>
              <a:rPr lang="zh-CN" altLang="en-US" dirty="0">
                <a:latin typeface="+mj-ea"/>
                <a:ea typeface="+mj-ea"/>
              </a:rPr>
              <a:t>通常保持主干道绿灯亮，支干道红灯亮，只有当支干道有车时，才转为支干道红灯亮，支干道绿灯亮；</a:t>
            </a:r>
          </a:p>
          <a:p>
            <a:pPr marL="342900" indent="-342900">
              <a:lnSpc>
                <a:spcPct val="150000"/>
              </a:lnSpc>
              <a:buFont typeface="+mj-lt"/>
              <a:buAutoNum type="arabicPeriod"/>
            </a:pPr>
            <a:r>
              <a:rPr lang="zh-CN" altLang="en-US" dirty="0">
                <a:latin typeface="+mj-ea"/>
                <a:ea typeface="+mj-ea"/>
              </a:rPr>
              <a:t>绿灯亮转红灯的过程中，先有绿灯转为黄灯</a:t>
            </a:r>
            <a:r>
              <a:rPr lang="en-US" altLang="zh-CN" dirty="0">
                <a:latin typeface="+mj-ea"/>
                <a:ea typeface="+mj-ea"/>
              </a:rPr>
              <a:t>3</a:t>
            </a:r>
            <a:r>
              <a:rPr lang="zh-CN" altLang="en-US" dirty="0">
                <a:latin typeface="+mj-ea"/>
                <a:ea typeface="+mj-ea"/>
              </a:rPr>
              <a:t>秒钟，再有黄灯转为红灯，同时对方才有红灯转为绿灯；</a:t>
            </a:r>
          </a:p>
          <a:p>
            <a:pPr marL="342900" indent="-342900">
              <a:lnSpc>
                <a:spcPct val="150000"/>
              </a:lnSpc>
              <a:buFont typeface="+mj-lt"/>
              <a:buAutoNum type="arabicPeriod"/>
            </a:pPr>
            <a:r>
              <a:rPr lang="zh-CN" altLang="en-US" dirty="0">
                <a:latin typeface="+mj-ea"/>
                <a:ea typeface="+mj-ea"/>
              </a:rPr>
              <a:t>当两个方向都有车时，红绿灯间隔 </a:t>
            </a:r>
            <a:r>
              <a:rPr lang="en-US" altLang="zh-CN" dirty="0">
                <a:latin typeface="+mj-ea"/>
                <a:ea typeface="+mj-ea"/>
              </a:rPr>
              <a:t>30 </a:t>
            </a:r>
            <a:r>
              <a:rPr lang="zh-CN" altLang="en-US" dirty="0">
                <a:latin typeface="+mj-ea"/>
                <a:ea typeface="+mj-ea"/>
              </a:rPr>
              <a:t>秒转换一次。</a:t>
            </a:r>
            <a:endParaRPr lang="en-US" altLang="zh-CN" dirty="0">
              <a:latin typeface="+mj-ea"/>
              <a:ea typeface="+mj-ea"/>
            </a:endParaRPr>
          </a:p>
          <a:p>
            <a:pPr marL="342900" indent="-342900">
              <a:lnSpc>
                <a:spcPct val="150000"/>
              </a:lnSpc>
              <a:buFont typeface="+mj-lt"/>
              <a:buAutoNum type="arabicPeriod"/>
            </a:pPr>
            <a:endParaRPr lang="en-US" altLang="zh-CN" dirty="0">
              <a:latin typeface="+mj-ea"/>
              <a:ea typeface="+mj-ea"/>
            </a:endParaRPr>
          </a:p>
          <a:p>
            <a:pPr>
              <a:lnSpc>
                <a:spcPct val="150000"/>
              </a:lnSpc>
              <a:buNone/>
            </a:pPr>
            <a:r>
              <a:rPr lang="zh-CN" altLang="en-US" dirty="0">
                <a:latin typeface="+mj-ea"/>
                <a:ea typeface="+mj-ea"/>
              </a:rPr>
              <a:t>设计任务：</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使用队列模拟各道车流集合；</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模拟各车道车流状态（例如某车道在</a:t>
            </a:r>
            <a:r>
              <a:rPr lang="en-US" altLang="zh-CN" dirty="0">
                <a:latin typeface="+mj-ea"/>
                <a:ea typeface="+mj-ea"/>
              </a:rPr>
              <a:t>2</a:t>
            </a:r>
            <a:r>
              <a:rPr lang="zh-CN" altLang="en-US" dirty="0">
                <a:latin typeface="+mj-ea"/>
                <a:ea typeface="+mj-ea"/>
              </a:rPr>
              <a:t>秒到</a:t>
            </a:r>
            <a:r>
              <a:rPr lang="en-US" altLang="zh-CN" dirty="0">
                <a:latin typeface="+mj-ea"/>
                <a:ea typeface="+mj-ea"/>
              </a:rPr>
              <a:t>10</a:t>
            </a:r>
            <a:r>
              <a:rPr lang="zh-CN" altLang="en-US" dirty="0">
                <a:latin typeface="+mj-ea"/>
                <a:ea typeface="+mj-ea"/>
              </a:rPr>
              <a:t>秒之间有车子入列）；</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模拟交通灯打开状态；</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模拟车辆通过状态（例如可通行的车道在</a:t>
            </a:r>
            <a:r>
              <a:rPr lang="en-US" altLang="zh-CN" dirty="0">
                <a:latin typeface="+mj-ea"/>
                <a:ea typeface="+mj-ea"/>
              </a:rPr>
              <a:t>2</a:t>
            </a:r>
            <a:r>
              <a:rPr lang="zh-CN" altLang="en-US" dirty="0">
                <a:latin typeface="+mj-ea"/>
                <a:ea typeface="+mj-ea"/>
              </a:rPr>
              <a:t>秒到</a:t>
            </a:r>
            <a:r>
              <a:rPr lang="en-US" altLang="zh-CN" dirty="0">
                <a:latin typeface="+mj-ea"/>
                <a:ea typeface="+mj-ea"/>
              </a:rPr>
              <a:t>10</a:t>
            </a:r>
            <a:r>
              <a:rPr lang="zh-CN" altLang="en-US" dirty="0">
                <a:latin typeface="+mj-ea"/>
                <a:ea typeface="+mj-ea"/>
              </a:rPr>
              <a:t>秒之间有车子出列）；</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模拟运行结果打印在控制台；</a:t>
            </a:r>
            <a:endParaRPr lang="en-US" altLang="zh-CN" dirty="0">
              <a:latin typeface="+mj-ea"/>
              <a:ea typeface="+mj-ea"/>
            </a:endParaRPr>
          </a:p>
          <a:p>
            <a:pPr marL="342900" indent="-342900">
              <a:lnSpc>
                <a:spcPct val="150000"/>
              </a:lnSpc>
              <a:buFont typeface="+mj-lt"/>
              <a:buAutoNum type="arabicPeriod"/>
            </a:pPr>
            <a:r>
              <a:rPr lang="zh-CN" altLang="en-US" dirty="0">
                <a:latin typeface="+mj-ea"/>
                <a:ea typeface="+mj-ea"/>
              </a:rPr>
              <a:t>模拟运行时间为</a:t>
            </a:r>
            <a:r>
              <a:rPr lang="en-US" altLang="zh-CN" dirty="0">
                <a:latin typeface="+mj-ea"/>
                <a:ea typeface="+mj-ea"/>
              </a:rPr>
              <a:t>10</a:t>
            </a:r>
            <a:r>
              <a:rPr lang="zh-CN" altLang="en-US" dirty="0">
                <a:latin typeface="+mj-ea"/>
                <a:ea typeface="+mj-ea"/>
              </a:rPr>
              <a:t>分钟。</a:t>
            </a:r>
          </a:p>
        </p:txBody>
      </p:sp>
    </p:spTree>
    <p:extLst>
      <p:ext uri="{BB962C8B-B14F-4D97-AF65-F5344CB8AC3E}">
        <p14:creationId xmlns:p14="http://schemas.microsoft.com/office/powerpoint/2010/main" val="9231899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6.2. </a:t>
            </a:r>
            <a:r>
              <a:rPr lang="zh-CN" altLang="en-US" dirty="0"/>
              <a:t>综合分析与练习（</a:t>
            </a:r>
            <a:r>
              <a:rPr lang="en-US" altLang="zh-CN" dirty="0"/>
              <a:t>2</a:t>
            </a:r>
            <a:r>
              <a:rPr lang="zh-CN" altLang="en-US" dirty="0"/>
              <a:t>）：二叉树与投资模式</a:t>
            </a:r>
          </a:p>
        </p:txBody>
      </p:sp>
      <p:pic>
        <p:nvPicPr>
          <p:cNvPr id="1026" name="Picture 2" descr="计算机生成了可选文字:&#10;Shareholder &#10;SS C-B-OI &#10;SS-D-C 01 &#10;Structure &#10;SS BA 01 &#10;SS-B A 02 &#10;SS-E D-OI &#10;SS-F-E-OI &#10;SS G F-01 &#10;o &#10;o &#10;o &#10;o &#10;o &#10;o &#10;o &#10;o &#10;o &#10;o &#10;o &#10;o &#10;o &#10;o &#10;o &#10;o &#10;o &#10;o &#10;o &#10;o &#10;o &#10;o &#10;o &#10;o &#10;o &#10;o &#10;SS A-T-OO &#10;o &#10;o &#10;o &#10;o &#10;o &#10;o &#10;o &#10;o &#10;o &#10;o &#10;o &#10;o &#10;o &#10;o &#10;o &#10;o &#10;o &#10;o &#10;o &#10;o &#10;o &#10;o &#10;o &#10;o &#10;o &#10;o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1" y="625643"/>
            <a:ext cx="11764967" cy="4332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79580" y="5433209"/>
            <a:ext cx="10927992" cy="1224951"/>
          </a:xfrm>
          <a:prstGeom prst="rect">
            <a:avLst/>
          </a:prstGeom>
          <a:noFill/>
        </p:spPr>
        <p:txBody>
          <a:bodyPr wrap="none" rtlCol="0">
            <a:spAutoFit/>
          </a:bodyPr>
          <a:lstStyle/>
          <a:p>
            <a:pPr>
              <a:buNone/>
            </a:pPr>
            <a:r>
              <a:rPr lang="zh-CN" altLang="en-US" sz="1600" dirty="0">
                <a:latin typeface="+mj-ea"/>
                <a:ea typeface="+mj-ea"/>
              </a:rPr>
              <a:t>以二叉树组织某商业组织的投资模式，不计算实际营运的收入，仅仅计算投资管理回收收入：</a:t>
            </a:r>
            <a:endParaRPr lang="en-US" altLang="zh-CN" sz="1600" dirty="0">
              <a:latin typeface="+mj-ea"/>
              <a:ea typeface="+mj-ea"/>
            </a:endParaRPr>
          </a:p>
          <a:p>
            <a:pPr>
              <a:buNone/>
            </a:pPr>
            <a:r>
              <a:rPr lang="en-US" altLang="zh-CN" sz="1600" dirty="0">
                <a:latin typeface="+mj-ea"/>
                <a:ea typeface="+mj-ea"/>
              </a:rPr>
              <a:t>1</a:t>
            </a:r>
            <a:r>
              <a:rPr lang="zh-CN" altLang="en-US" sz="1600" dirty="0">
                <a:latin typeface="+mj-ea"/>
                <a:ea typeface="+mj-ea"/>
              </a:rPr>
              <a:t>、所有投资人都投资 </a:t>
            </a:r>
            <a:r>
              <a:rPr lang="en-US" altLang="zh-CN" sz="1600" dirty="0">
                <a:latin typeface="+mj-ea"/>
                <a:ea typeface="+mj-ea"/>
              </a:rPr>
              <a:t>10000</a:t>
            </a:r>
            <a:r>
              <a:rPr lang="zh-CN" altLang="en-US" sz="1600" dirty="0">
                <a:latin typeface="+mj-ea"/>
                <a:ea typeface="+mj-ea"/>
              </a:rPr>
              <a:t>元，除了项目发起人 </a:t>
            </a:r>
            <a:r>
              <a:rPr lang="en-US" altLang="zh-CN" sz="1600" dirty="0">
                <a:latin typeface="+mj-ea"/>
                <a:ea typeface="+mj-ea"/>
              </a:rPr>
              <a:t>SS-A-T-00 </a:t>
            </a:r>
            <a:r>
              <a:rPr lang="zh-CN" altLang="en-US" sz="1600" dirty="0">
                <a:latin typeface="+mj-ea"/>
                <a:ea typeface="+mj-ea"/>
              </a:rPr>
              <a:t>以外，所有的投资人都需要将其管理费的</a:t>
            </a:r>
            <a:r>
              <a:rPr lang="en-US" altLang="zh-CN" sz="1600" dirty="0">
                <a:latin typeface="+mj-ea"/>
                <a:ea typeface="+mj-ea"/>
              </a:rPr>
              <a:t>15%</a:t>
            </a:r>
            <a:r>
              <a:rPr lang="zh-CN" altLang="en-US" sz="1600" dirty="0">
                <a:latin typeface="+mj-ea"/>
                <a:ea typeface="+mj-ea"/>
              </a:rPr>
              <a:t>交给上级；</a:t>
            </a:r>
            <a:endParaRPr lang="en-US" altLang="zh-CN" sz="1600" dirty="0">
              <a:latin typeface="+mj-ea"/>
              <a:ea typeface="+mj-ea"/>
            </a:endParaRPr>
          </a:p>
          <a:p>
            <a:pPr>
              <a:buNone/>
            </a:pPr>
            <a:r>
              <a:rPr lang="en-US" altLang="zh-CN" sz="1600" dirty="0">
                <a:latin typeface="+mj-ea"/>
                <a:ea typeface="+mj-ea"/>
              </a:rPr>
              <a:t>2</a:t>
            </a:r>
            <a:r>
              <a:rPr lang="zh-CN" altLang="en-US" sz="1600" dirty="0">
                <a:latin typeface="+mj-ea"/>
                <a:ea typeface="+mj-ea"/>
              </a:rPr>
              <a:t>、每个投资人只能邀请两个新的投资人，并且在该投资人没有邀请到两个人之前，其邀请的人不能邀请下线人员；</a:t>
            </a:r>
            <a:endParaRPr lang="en-US" altLang="zh-CN" sz="1600" dirty="0">
              <a:latin typeface="+mj-ea"/>
              <a:ea typeface="+mj-ea"/>
            </a:endParaRPr>
          </a:p>
          <a:p>
            <a:pPr>
              <a:buNone/>
            </a:pPr>
            <a:r>
              <a:rPr lang="en-US" altLang="zh-CN" sz="1600" dirty="0">
                <a:latin typeface="+mj-ea"/>
                <a:ea typeface="+mj-ea"/>
              </a:rPr>
              <a:t>3</a:t>
            </a:r>
            <a:r>
              <a:rPr lang="zh-CN" altLang="en-US" sz="1600" dirty="0">
                <a:latin typeface="+mj-ea"/>
                <a:ea typeface="+mj-ea"/>
              </a:rPr>
              <a:t>、原始投资人 </a:t>
            </a:r>
            <a:r>
              <a:rPr lang="en-US" altLang="zh-CN" sz="1600" dirty="0">
                <a:latin typeface="+mj-ea"/>
                <a:ea typeface="+mj-ea"/>
              </a:rPr>
              <a:t>SS-A-T-00</a:t>
            </a:r>
            <a:r>
              <a:rPr lang="zh-CN" altLang="en-US" sz="1600" dirty="0">
                <a:latin typeface="+mj-ea"/>
                <a:ea typeface="+mj-ea"/>
              </a:rPr>
              <a:t>，需要管理下面多少个层级，才能达到管理费用的收入达到 </a:t>
            </a:r>
            <a:r>
              <a:rPr lang="en-US" altLang="zh-CN" sz="1600" dirty="0">
                <a:latin typeface="+mj-ea"/>
                <a:ea typeface="+mj-ea"/>
              </a:rPr>
              <a:t>10000</a:t>
            </a:r>
            <a:r>
              <a:rPr lang="zh-CN" altLang="en-US" sz="1600" dirty="0">
                <a:latin typeface="+mj-ea"/>
                <a:ea typeface="+mj-ea"/>
              </a:rPr>
              <a:t>元或者以上？</a:t>
            </a:r>
          </a:p>
        </p:txBody>
      </p:sp>
    </p:spTree>
    <p:extLst>
      <p:ext uri="{BB962C8B-B14F-4D97-AF65-F5344CB8AC3E}">
        <p14:creationId xmlns:p14="http://schemas.microsoft.com/office/powerpoint/2010/main" val="74134150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561"/>
            <a:ext cx="12192000" cy="480060"/>
          </a:xfrm>
        </p:spPr>
        <p:txBody>
          <a:bodyPr/>
          <a:lstStyle/>
          <a:p>
            <a:r>
              <a:rPr lang="en-US" altLang="zh-CN" dirty="0"/>
              <a:t>6.3. </a:t>
            </a:r>
            <a:r>
              <a:rPr lang="zh-CN" altLang="en-US" dirty="0"/>
              <a:t>综合分析与练习（</a:t>
            </a:r>
            <a:r>
              <a:rPr lang="en-US" altLang="zh-CN" dirty="0"/>
              <a:t>3</a:t>
            </a:r>
            <a:r>
              <a:rPr lang="zh-CN" altLang="en-US" dirty="0"/>
              <a:t>）</a:t>
            </a:r>
          </a:p>
        </p:txBody>
      </p:sp>
      <p:grpSp>
        <p:nvGrpSpPr>
          <p:cNvPr id="3" name="组合 2">
            <a:extLst>
              <a:ext uri="{FF2B5EF4-FFF2-40B4-BE49-F238E27FC236}">
                <a16:creationId xmlns:a16="http://schemas.microsoft.com/office/drawing/2014/main" id="{FC75AF4B-6C24-4AAB-A151-FAF7C9B8820D}"/>
              </a:ext>
            </a:extLst>
          </p:cNvPr>
          <p:cNvGrpSpPr/>
          <p:nvPr/>
        </p:nvGrpSpPr>
        <p:grpSpPr>
          <a:xfrm>
            <a:off x="7742902" y="2124187"/>
            <a:ext cx="2891606" cy="2224310"/>
            <a:chOff x="7537855" y="1002595"/>
            <a:chExt cx="2891606" cy="2224310"/>
          </a:xfrm>
        </p:grpSpPr>
        <p:sp>
          <p:nvSpPr>
            <p:cNvPr id="8" name="矩形 7">
              <a:extLst>
                <a:ext uri="{FF2B5EF4-FFF2-40B4-BE49-F238E27FC236}">
                  <a16:creationId xmlns:a16="http://schemas.microsoft.com/office/drawing/2014/main" id="{0E5F66F0-3BCD-4343-A76D-15A7FDDB9A55}"/>
                </a:ext>
              </a:extLst>
            </p:cNvPr>
            <p:cNvSpPr/>
            <p:nvPr/>
          </p:nvSpPr>
          <p:spPr>
            <a:xfrm>
              <a:off x="7640785" y="1002595"/>
              <a:ext cx="557125"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A</a:t>
              </a:r>
              <a:endParaRPr lang="zh-CN" altLang="en-US" sz="2000" b="1" dirty="0">
                <a:solidFill>
                  <a:schemeClr val="accent3">
                    <a:lumMod val="50000"/>
                  </a:schemeClr>
                </a:solidFill>
                <a:latin typeface="+mj-ea"/>
                <a:ea typeface="+mj-ea"/>
              </a:endParaRPr>
            </a:p>
          </p:txBody>
        </p:sp>
        <p:sp>
          <p:nvSpPr>
            <p:cNvPr id="9" name="矩形 8">
              <a:extLst>
                <a:ext uri="{FF2B5EF4-FFF2-40B4-BE49-F238E27FC236}">
                  <a16:creationId xmlns:a16="http://schemas.microsoft.com/office/drawing/2014/main" id="{A43CFE60-2856-45AD-B04C-752BCC45861D}"/>
                </a:ext>
              </a:extLst>
            </p:cNvPr>
            <p:cNvSpPr/>
            <p:nvPr/>
          </p:nvSpPr>
          <p:spPr>
            <a:xfrm>
              <a:off x="7640784" y="2805563"/>
              <a:ext cx="557125"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E</a:t>
              </a:r>
              <a:endParaRPr lang="zh-CN" altLang="en-US" sz="2000" b="1" dirty="0">
                <a:solidFill>
                  <a:schemeClr val="accent3">
                    <a:lumMod val="50000"/>
                  </a:schemeClr>
                </a:solidFill>
                <a:latin typeface="+mj-ea"/>
                <a:ea typeface="+mj-ea"/>
              </a:endParaRPr>
            </a:p>
          </p:txBody>
        </p:sp>
        <p:sp>
          <p:nvSpPr>
            <p:cNvPr id="10" name="矩形 9">
              <a:extLst>
                <a:ext uri="{FF2B5EF4-FFF2-40B4-BE49-F238E27FC236}">
                  <a16:creationId xmlns:a16="http://schemas.microsoft.com/office/drawing/2014/main" id="{7B1A3783-6F43-4034-8279-3D8105606E08}"/>
                </a:ext>
              </a:extLst>
            </p:cNvPr>
            <p:cNvSpPr/>
            <p:nvPr/>
          </p:nvSpPr>
          <p:spPr>
            <a:xfrm>
              <a:off x="9073876" y="2811004"/>
              <a:ext cx="440241"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D</a:t>
              </a:r>
              <a:endParaRPr lang="zh-CN" altLang="en-US" sz="2000" b="1" dirty="0">
                <a:solidFill>
                  <a:schemeClr val="accent3">
                    <a:lumMod val="50000"/>
                  </a:schemeClr>
                </a:solidFill>
                <a:latin typeface="+mj-ea"/>
                <a:ea typeface="+mj-ea"/>
              </a:endParaRPr>
            </a:p>
          </p:txBody>
        </p:sp>
        <p:sp>
          <p:nvSpPr>
            <p:cNvPr id="11" name="矩形 10">
              <a:extLst>
                <a:ext uri="{FF2B5EF4-FFF2-40B4-BE49-F238E27FC236}">
                  <a16:creationId xmlns:a16="http://schemas.microsoft.com/office/drawing/2014/main" id="{4B5AD9C4-DA35-489A-834C-47C645E95692}"/>
                </a:ext>
              </a:extLst>
            </p:cNvPr>
            <p:cNvSpPr/>
            <p:nvPr/>
          </p:nvSpPr>
          <p:spPr>
            <a:xfrm>
              <a:off x="9872336" y="1623534"/>
              <a:ext cx="557125"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C</a:t>
              </a:r>
              <a:endParaRPr lang="zh-CN" altLang="en-US" sz="2000" b="1" dirty="0">
                <a:solidFill>
                  <a:schemeClr val="accent3">
                    <a:lumMod val="50000"/>
                  </a:schemeClr>
                </a:solidFill>
                <a:latin typeface="+mj-ea"/>
                <a:ea typeface="+mj-ea"/>
              </a:endParaRPr>
            </a:p>
          </p:txBody>
        </p:sp>
        <p:sp>
          <p:nvSpPr>
            <p:cNvPr id="12" name="矩形 11">
              <a:extLst>
                <a:ext uri="{FF2B5EF4-FFF2-40B4-BE49-F238E27FC236}">
                  <a16:creationId xmlns:a16="http://schemas.microsoft.com/office/drawing/2014/main" id="{6803EC6E-60BC-4533-9685-5FD17BE9EA65}"/>
                </a:ext>
              </a:extLst>
            </p:cNvPr>
            <p:cNvSpPr/>
            <p:nvPr/>
          </p:nvSpPr>
          <p:spPr>
            <a:xfrm>
              <a:off x="9005902" y="1008036"/>
              <a:ext cx="557125" cy="415901"/>
            </a:xfrm>
            <a:prstGeom prst="rect">
              <a:avLst/>
            </a:prstGeom>
            <a:solidFill>
              <a:schemeClr val="tx1"/>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2000" b="1" dirty="0">
                  <a:solidFill>
                    <a:schemeClr val="accent3">
                      <a:lumMod val="50000"/>
                    </a:schemeClr>
                  </a:solidFill>
                  <a:latin typeface="+mj-ea"/>
                  <a:ea typeface="+mj-ea"/>
                </a:rPr>
                <a:t>B</a:t>
              </a:r>
              <a:endParaRPr lang="zh-CN" altLang="en-US" sz="2000" b="1" dirty="0">
                <a:solidFill>
                  <a:schemeClr val="accent3">
                    <a:lumMod val="50000"/>
                  </a:schemeClr>
                </a:solidFill>
                <a:latin typeface="+mj-ea"/>
                <a:ea typeface="+mj-ea"/>
              </a:endParaRPr>
            </a:p>
          </p:txBody>
        </p:sp>
        <p:cxnSp>
          <p:nvCxnSpPr>
            <p:cNvPr id="13" name="直接连接符 12">
              <a:extLst>
                <a:ext uri="{FF2B5EF4-FFF2-40B4-BE49-F238E27FC236}">
                  <a16:creationId xmlns:a16="http://schemas.microsoft.com/office/drawing/2014/main" id="{8CF34446-DF6A-421E-97B3-DEC251C582EA}"/>
                </a:ext>
              </a:extLst>
            </p:cNvPr>
            <p:cNvCxnSpPr>
              <a:cxnSpLocks/>
              <a:stCxn id="8" idx="2"/>
              <a:endCxn id="9" idx="0"/>
            </p:cNvCxnSpPr>
            <p:nvPr/>
          </p:nvCxnSpPr>
          <p:spPr>
            <a:xfrm flipH="1">
              <a:off x="7919346" y="1418496"/>
              <a:ext cx="1" cy="1387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4A28B42-76E8-4275-B599-5F0D75C1407A}"/>
                </a:ext>
              </a:extLst>
            </p:cNvPr>
            <p:cNvCxnSpPr>
              <a:cxnSpLocks/>
              <a:stCxn id="8" idx="3"/>
              <a:endCxn id="12" idx="1"/>
            </p:cNvCxnSpPr>
            <p:nvPr/>
          </p:nvCxnSpPr>
          <p:spPr>
            <a:xfrm>
              <a:off x="8197910" y="1210546"/>
              <a:ext cx="807992" cy="544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ABF9D0C-F5A4-45F2-AB44-18740136EBB4}"/>
                </a:ext>
              </a:extLst>
            </p:cNvPr>
            <p:cNvCxnSpPr>
              <a:cxnSpLocks/>
              <a:stCxn id="9" idx="3"/>
              <a:endCxn id="10" idx="1"/>
            </p:cNvCxnSpPr>
            <p:nvPr/>
          </p:nvCxnSpPr>
          <p:spPr>
            <a:xfrm>
              <a:off x="8197909" y="3013514"/>
              <a:ext cx="875967" cy="544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92AF9D5-68D1-425E-A8C9-295A95B14376}"/>
                </a:ext>
              </a:extLst>
            </p:cNvPr>
            <p:cNvCxnSpPr>
              <a:cxnSpLocks/>
              <a:stCxn id="12" idx="3"/>
              <a:endCxn id="11" idx="0"/>
            </p:cNvCxnSpPr>
            <p:nvPr/>
          </p:nvCxnSpPr>
          <p:spPr>
            <a:xfrm>
              <a:off x="9563027" y="1215986"/>
              <a:ext cx="587872" cy="40754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48F6D92-1513-4E83-83AD-2113C3CDF0E0}"/>
                </a:ext>
              </a:extLst>
            </p:cNvPr>
            <p:cNvCxnSpPr>
              <a:cxnSpLocks/>
              <a:stCxn id="8" idx="2"/>
              <a:endCxn id="10" idx="0"/>
            </p:cNvCxnSpPr>
            <p:nvPr/>
          </p:nvCxnSpPr>
          <p:spPr>
            <a:xfrm>
              <a:off x="7919347" y="1418496"/>
              <a:ext cx="1374650" cy="139250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00C941E-F05C-4D64-A2FC-697014FA9FA5}"/>
                </a:ext>
              </a:extLst>
            </p:cNvPr>
            <p:cNvCxnSpPr>
              <a:cxnSpLocks/>
              <a:stCxn id="12" idx="2"/>
              <a:endCxn id="10" idx="0"/>
            </p:cNvCxnSpPr>
            <p:nvPr/>
          </p:nvCxnSpPr>
          <p:spPr>
            <a:xfrm>
              <a:off x="9284464" y="1423937"/>
              <a:ext cx="9533" cy="138706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51" name="任意多边形: 形状 50">
              <a:extLst>
                <a:ext uri="{FF2B5EF4-FFF2-40B4-BE49-F238E27FC236}">
                  <a16:creationId xmlns:a16="http://schemas.microsoft.com/office/drawing/2014/main" id="{ED62B87F-37AB-420F-A615-20FC68C5E7D1}"/>
                </a:ext>
              </a:extLst>
            </p:cNvPr>
            <p:cNvSpPr/>
            <p:nvPr/>
          </p:nvSpPr>
          <p:spPr>
            <a:xfrm>
              <a:off x="7537855" y="1423937"/>
              <a:ext cx="368957" cy="1382961"/>
            </a:xfrm>
            <a:custGeom>
              <a:avLst/>
              <a:gdLst>
                <a:gd name="connsiteX0" fmla="*/ 428627 w 428627"/>
                <a:gd name="connsiteY0" fmla="*/ 0 h 1622738"/>
                <a:gd name="connsiteX1" fmla="*/ 74458 w 428627"/>
                <a:gd name="connsiteY1" fmla="*/ 321972 h 1622738"/>
                <a:gd name="connsiteX2" fmla="*/ 29382 w 428627"/>
                <a:gd name="connsiteY2" fmla="*/ 1300766 h 1622738"/>
                <a:gd name="connsiteX3" fmla="*/ 428627 w 428627"/>
                <a:gd name="connsiteY3" fmla="*/ 1622738 h 1622738"/>
              </a:gdLst>
              <a:ahLst/>
              <a:cxnLst>
                <a:cxn ang="0">
                  <a:pos x="connsiteX0" y="connsiteY0"/>
                </a:cxn>
                <a:cxn ang="0">
                  <a:pos x="connsiteX1" y="connsiteY1"/>
                </a:cxn>
                <a:cxn ang="0">
                  <a:pos x="connsiteX2" y="connsiteY2"/>
                </a:cxn>
                <a:cxn ang="0">
                  <a:pos x="connsiteX3" y="connsiteY3"/>
                </a:cxn>
              </a:cxnLst>
              <a:rect l="l" t="t" r="r" b="b"/>
              <a:pathLst>
                <a:path w="428627" h="1622738">
                  <a:moveTo>
                    <a:pt x="428627" y="0"/>
                  </a:moveTo>
                  <a:cubicBezTo>
                    <a:pt x="284813" y="52589"/>
                    <a:pt x="140999" y="105178"/>
                    <a:pt x="74458" y="321972"/>
                  </a:cubicBezTo>
                  <a:cubicBezTo>
                    <a:pt x="7917" y="538766"/>
                    <a:pt x="-29646" y="1083972"/>
                    <a:pt x="29382" y="1300766"/>
                  </a:cubicBezTo>
                  <a:cubicBezTo>
                    <a:pt x="88410" y="1517560"/>
                    <a:pt x="258518" y="1570149"/>
                    <a:pt x="428627" y="1622738"/>
                  </a:cubicBez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sp>
          <p:nvSpPr>
            <p:cNvPr id="53" name="任意多边形: 形状 52">
              <a:extLst>
                <a:ext uri="{FF2B5EF4-FFF2-40B4-BE49-F238E27FC236}">
                  <a16:creationId xmlns:a16="http://schemas.microsoft.com/office/drawing/2014/main" id="{5082AE6B-62DA-40B3-A697-AF7D74A023B6}"/>
                </a:ext>
              </a:extLst>
            </p:cNvPr>
            <p:cNvSpPr/>
            <p:nvPr/>
          </p:nvSpPr>
          <p:spPr>
            <a:xfrm>
              <a:off x="9514118" y="2031441"/>
              <a:ext cx="671842" cy="982073"/>
            </a:xfrm>
            <a:custGeom>
              <a:avLst/>
              <a:gdLst>
                <a:gd name="connsiteX0" fmla="*/ 701899 w 701899"/>
                <a:gd name="connsiteY0" fmla="*/ 0 h 1139780"/>
                <a:gd name="connsiteX1" fmla="*/ 528034 w 701899"/>
                <a:gd name="connsiteY1" fmla="*/ 650383 h 1139780"/>
                <a:gd name="connsiteX2" fmla="*/ 0 w 701899"/>
                <a:gd name="connsiteY2" fmla="*/ 1139780 h 1139780"/>
              </a:gdLst>
              <a:ahLst/>
              <a:cxnLst>
                <a:cxn ang="0">
                  <a:pos x="connsiteX0" y="connsiteY0"/>
                </a:cxn>
                <a:cxn ang="0">
                  <a:pos x="connsiteX1" y="connsiteY1"/>
                </a:cxn>
                <a:cxn ang="0">
                  <a:pos x="connsiteX2" y="connsiteY2"/>
                </a:cxn>
              </a:cxnLst>
              <a:rect l="l" t="t" r="r" b="b"/>
              <a:pathLst>
                <a:path w="701899" h="1139780">
                  <a:moveTo>
                    <a:pt x="701899" y="0"/>
                  </a:moveTo>
                  <a:cubicBezTo>
                    <a:pt x="673458" y="230210"/>
                    <a:pt x="645017" y="460420"/>
                    <a:pt x="528034" y="650383"/>
                  </a:cubicBezTo>
                  <a:cubicBezTo>
                    <a:pt x="411051" y="840346"/>
                    <a:pt x="205525" y="990063"/>
                    <a:pt x="0" y="1139780"/>
                  </a:cubicBezTo>
                </a:path>
              </a:pathLst>
            </a:cu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p>
          </p:txBody>
        </p:sp>
      </p:grpSp>
      <p:sp>
        <p:nvSpPr>
          <p:cNvPr id="64" name="文本框 63">
            <a:extLst>
              <a:ext uri="{FF2B5EF4-FFF2-40B4-BE49-F238E27FC236}">
                <a16:creationId xmlns:a16="http://schemas.microsoft.com/office/drawing/2014/main" id="{3BF90177-69D7-4DDA-A3C6-07D6FAB2C198}"/>
              </a:ext>
            </a:extLst>
          </p:cNvPr>
          <p:cNvSpPr txBox="1"/>
          <p:nvPr/>
        </p:nvSpPr>
        <p:spPr>
          <a:xfrm>
            <a:off x="958736" y="2038042"/>
            <a:ext cx="5908197" cy="2781915"/>
          </a:xfrm>
          <a:prstGeom prst="rect">
            <a:avLst/>
          </a:prstGeom>
          <a:noFill/>
        </p:spPr>
        <p:txBody>
          <a:bodyPr wrap="square" rtlCol="0">
            <a:spAutoFit/>
          </a:bodyPr>
          <a:lstStyle/>
          <a:p>
            <a:pPr>
              <a:lnSpc>
                <a:spcPct val="150000"/>
              </a:lnSpc>
              <a:buNone/>
            </a:pPr>
            <a:r>
              <a:rPr lang="zh-CN" altLang="en-US" sz="1600" dirty="0">
                <a:latin typeface="+mj-ea"/>
                <a:ea typeface="+mj-ea"/>
              </a:rPr>
              <a:t>一笔画问题：如右图所示，参考 </a:t>
            </a:r>
            <a:r>
              <a:rPr lang="en-US" altLang="zh-CN" sz="1600" dirty="0">
                <a:latin typeface="+mj-ea"/>
                <a:ea typeface="+mj-ea"/>
              </a:rPr>
              <a:t>PPT </a:t>
            </a:r>
            <a:r>
              <a:rPr lang="zh-CN" altLang="en-US" sz="1600" dirty="0">
                <a:latin typeface="+mj-ea"/>
                <a:ea typeface="+mj-ea"/>
              </a:rPr>
              <a:t>注释材料提示，利用课程提及的图结构模型，模拟从某个顶点出发，可以遍历所有的边，并且只遍历一次。</a:t>
            </a:r>
            <a:endParaRPr lang="en-US" altLang="zh-CN" sz="1600" dirty="0">
              <a:latin typeface="+mj-ea"/>
              <a:ea typeface="+mj-ea"/>
            </a:endParaRPr>
          </a:p>
          <a:p>
            <a:pPr marL="342900" indent="-342900">
              <a:lnSpc>
                <a:spcPct val="150000"/>
              </a:lnSpc>
              <a:buFont typeface="+mj-ea"/>
              <a:buAutoNum type="circleNumDbPlain"/>
            </a:pPr>
            <a:r>
              <a:rPr lang="zh-CN" altLang="en-US" sz="1600" dirty="0">
                <a:latin typeface="+mj-ea"/>
                <a:ea typeface="+mj-ea"/>
              </a:rPr>
              <a:t>用合理的方式表达图的结构；</a:t>
            </a:r>
            <a:endParaRPr lang="en-US" altLang="zh-CN" sz="1600" dirty="0">
              <a:latin typeface="+mj-ea"/>
              <a:ea typeface="+mj-ea"/>
            </a:endParaRPr>
          </a:p>
          <a:p>
            <a:pPr marL="342900" indent="-342900">
              <a:lnSpc>
                <a:spcPct val="150000"/>
              </a:lnSpc>
              <a:buFont typeface="+mj-ea"/>
              <a:buAutoNum type="circleNumDbPlain"/>
            </a:pPr>
            <a:r>
              <a:rPr lang="zh-CN" altLang="en-US" sz="1600" dirty="0">
                <a:latin typeface="+mj-ea"/>
                <a:ea typeface="+mj-ea"/>
              </a:rPr>
              <a:t>根据顶点的奇、偶，判断图是否可以实现一笔画；</a:t>
            </a:r>
            <a:endParaRPr lang="en-US" altLang="zh-CN" sz="1600" dirty="0">
              <a:latin typeface="+mj-ea"/>
              <a:ea typeface="+mj-ea"/>
            </a:endParaRPr>
          </a:p>
          <a:p>
            <a:pPr marL="342900" indent="-342900">
              <a:lnSpc>
                <a:spcPct val="150000"/>
              </a:lnSpc>
              <a:buFont typeface="+mj-ea"/>
              <a:buAutoNum type="circleNumDbPlain"/>
            </a:pPr>
            <a:r>
              <a:rPr lang="zh-CN" altLang="en-US" sz="1600" dirty="0">
                <a:latin typeface="+mj-ea"/>
                <a:ea typeface="+mj-ea"/>
              </a:rPr>
              <a:t>如果可以，将实现一笔画的过程打印出来，打印的形式为：</a:t>
            </a:r>
            <a:r>
              <a:rPr lang="en-US" altLang="zh-CN" sz="1600" dirty="0">
                <a:latin typeface="+mj-ea"/>
                <a:ea typeface="+mj-ea"/>
              </a:rPr>
              <a:t>A-B-C-D …</a:t>
            </a:r>
            <a:r>
              <a:rPr lang="zh-CN" altLang="en-US" sz="1600" dirty="0">
                <a:latin typeface="+mj-ea"/>
                <a:ea typeface="+mj-ea"/>
              </a:rPr>
              <a:t>。</a:t>
            </a:r>
          </a:p>
        </p:txBody>
      </p:sp>
    </p:spTree>
    <p:extLst>
      <p:ext uri="{BB962C8B-B14F-4D97-AF65-F5344CB8AC3E}">
        <p14:creationId xmlns:p14="http://schemas.microsoft.com/office/powerpoint/2010/main" val="35880072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DE71E-7B1E-4005-AF78-85A86AF33281}"/>
              </a:ext>
            </a:extLst>
          </p:cNvPr>
          <p:cNvSpPr>
            <a:spLocks noGrp="1"/>
          </p:cNvSpPr>
          <p:nvPr>
            <p:ph type="title"/>
          </p:nvPr>
        </p:nvSpPr>
        <p:spPr>
          <a:xfrm>
            <a:off x="0" y="11561"/>
            <a:ext cx="12019280" cy="480060"/>
          </a:xfrm>
        </p:spPr>
        <p:txBody>
          <a:bodyPr/>
          <a:lstStyle/>
          <a:p>
            <a:r>
              <a:rPr lang="en-US" altLang="zh-CN" dirty="0"/>
              <a:t>6.4. </a:t>
            </a:r>
            <a:r>
              <a:rPr lang="zh-CN" altLang="en-US" dirty="0"/>
              <a:t>综合分析与练习（</a:t>
            </a:r>
            <a:r>
              <a:rPr lang="en-US" altLang="zh-CN" dirty="0"/>
              <a:t>4</a:t>
            </a:r>
            <a:r>
              <a:rPr lang="zh-CN" altLang="en-US" dirty="0"/>
              <a:t>）</a:t>
            </a:r>
            <a:r>
              <a:rPr lang="en-US" altLang="zh-CN" dirty="0"/>
              <a:t> </a:t>
            </a:r>
            <a:endParaRPr lang="zh-CN" altLang="en-US" dirty="0"/>
          </a:p>
        </p:txBody>
      </p:sp>
      <p:sp>
        <p:nvSpPr>
          <p:cNvPr id="3" name="文本框 2">
            <a:extLst>
              <a:ext uri="{FF2B5EF4-FFF2-40B4-BE49-F238E27FC236}">
                <a16:creationId xmlns:a16="http://schemas.microsoft.com/office/drawing/2014/main" id="{0F669D50-A6BA-4EF6-AF4B-EC588F3FF244}"/>
              </a:ext>
            </a:extLst>
          </p:cNvPr>
          <p:cNvSpPr txBox="1"/>
          <p:nvPr/>
        </p:nvSpPr>
        <p:spPr>
          <a:xfrm>
            <a:off x="765696" y="676602"/>
            <a:ext cx="11048352" cy="2929648"/>
          </a:xfrm>
          <a:prstGeom prst="rect">
            <a:avLst/>
          </a:prstGeom>
          <a:noFill/>
        </p:spPr>
        <p:txBody>
          <a:bodyPr wrap="square" rtlCol="0">
            <a:spAutoFit/>
          </a:bodyPr>
          <a:lstStyle/>
          <a:p>
            <a:pPr>
              <a:lnSpc>
                <a:spcPct val="150000"/>
              </a:lnSpc>
              <a:buNone/>
            </a:pPr>
            <a:r>
              <a:rPr lang="zh-CN" altLang="en-US" sz="1600" dirty="0">
                <a:latin typeface="+mj-ea"/>
                <a:ea typeface="+mj-ea"/>
              </a:rPr>
              <a:t>柳州市公交换乘问题：在网上查询柳州市公交线路图的相关资料：</a:t>
            </a:r>
            <a:endParaRPr lang="en-US" altLang="zh-CN" sz="1600" dirty="0">
              <a:latin typeface="+mj-ea"/>
              <a:ea typeface="+mj-ea"/>
            </a:endParaRPr>
          </a:p>
          <a:p>
            <a:pPr marL="342900" indent="-342900">
              <a:lnSpc>
                <a:spcPct val="150000"/>
              </a:lnSpc>
              <a:buAutoNum type="arabicPeriod"/>
            </a:pPr>
            <a:r>
              <a:rPr lang="zh-CN" altLang="en-US" sz="1600" dirty="0">
                <a:latin typeface="+mj-ea"/>
                <a:ea typeface="+mj-ea"/>
              </a:rPr>
              <a:t>使用合理的数据模型建立站点和线路数学模型；</a:t>
            </a:r>
            <a:endParaRPr lang="en-US" altLang="zh-CN" sz="1600" dirty="0">
              <a:latin typeface="+mj-ea"/>
              <a:ea typeface="+mj-ea"/>
            </a:endParaRPr>
          </a:p>
          <a:p>
            <a:pPr marL="342900" indent="-342900">
              <a:lnSpc>
                <a:spcPct val="150000"/>
              </a:lnSpc>
              <a:buAutoNum type="arabicPeriod"/>
            </a:pPr>
            <a:r>
              <a:rPr lang="zh-CN" altLang="en-US" sz="1600" dirty="0">
                <a:latin typeface="+mj-ea"/>
                <a:ea typeface="+mj-ea"/>
              </a:rPr>
              <a:t>论证任意两个公交车站点之间，最多需要换乘的次数（例如任意两个公交车站之间，最多需要换乘两次即可到达）。</a:t>
            </a:r>
            <a:endParaRPr lang="en-US" altLang="zh-CN" sz="1600" dirty="0">
              <a:latin typeface="+mj-ea"/>
              <a:ea typeface="+mj-ea"/>
            </a:endParaRPr>
          </a:p>
          <a:p>
            <a:pPr marL="342900" indent="-342900">
              <a:lnSpc>
                <a:spcPct val="150000"/>
              </a:lnSpc>
              <a:buAutoNum type="arabicPeriod"/>
            </a:pPr>
            <a:endParaRPr lang="en-US" altLang="zh-CN" sz="1600" dirty="0">
              <a:latin typeface="+mj-ea"/>
              <a:ea typeface="+mj-ea"/>
            </a:endParaRPr>
          </a:p>
          <a:p>
            <a:pPr marL="342900" indent="-342900">
              <a:lnSpc>
                <a:spcPct val="150000"/>
              </a:lnSpc>
              <a:buAutoNum type="arabicPeriod"/>
            </a:pPr>
            <a:endParaRPr lang="en-US" altLang="zh-CN" sz="1600" dirty="0">
              <a:latin typeface="+mj-ea"/>
              <a:ea typeface="+mj-ea"/>
            </a:endParaRPr>
          </a:p>
          <a:p>
            <a:pPr marL="342900" indent="-342900">
              <a:lnSpc>
                <a:spcPct val="150000"/>
              </a:lnSpc>
              <a:buAutoNum type="arabicPeriod"/>
            </a:pPr>
            <a:endParaRPr lang="en-US" altLang="zh-CN" sz="1600" dirty="0">
              <a:latin typeface="+mj-ea"/>
              <a:ea typeface="+mj-ea"/>
            </a:endParaRPr>
          </a:p>
          <a:p>
            <a:pPr marL="342900" indent="-342900">
              <a:lnSpc>
                <a:spcPct val="150000"/>
              </a:lnSpc>
              <a:buAutoNum type="arabicPeriod"/>
            </a:pPr>
            <a:endParaRPr lang="en-US" altLang="zh-CN" sz="1600" dirty="0">
              <a:latin typeface="+mj-ea"/>
              <a:ea typeface="+mj-ea"/>
            </a:endParaRPr>
          </a:p>
        </p:txBody>
      </p:sp>
    </p:spTree>
    <p:extLst>
      <p:ext uri="{BB962C8B-B14F-4D97-AF65-F5344CB8AC3E}">
        <p14:creationId xmlns:p14="http://schemas.microsoft.com/office/powerpoint/2010/main" val="39979674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9433" y="2531237"/>
            <a:ext cx="7455888" cy="707886"/>
          </a:xfrm>
          <a:prstGeom prst="rect">
            <a:avLst/>
          </a:prstGeom>
          <a:noFill/>
        </p:spPr>
        <p:txBody>
          <a:bodyPr wrap="none">
            <a:spAutoFit/>
          </a:bodyPr>
          <a:lstStyle/>
          <a:p>
            <a:pPr algn="ctr">
              <a:buFont typeface="Wingdings" pitchFamily="2" charset="2"/>
              <a:buNone/>
              <a:defRPr/>
            </a:pPr>
            <a:r>
              <a:rPr lang="zh-CN" altLang="en-US" sz="4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微软雅黑" pitchFamily="34" charset="-122"/>
                <a:ea typeface="微软雅黑" pitchFamily="34" charset="-122"/>
              </a:rPr>
              <a:t>本次学习结束，谢谢您的参与！</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78BE9-CFF4-401F-A2AF-F20C99A18592}"/>
              </a:ext>
            </a:extLst>
          </p:cNvPr>
          <p:cNvSpPr>
            <a:spLocks noGrp="1"/>
          </p:cNvSpPr>
          <p:nvPr>
            <p:ph type="title"/>
          </p:nvPr>
        </p:nvSpPr>
        <p:spPr>
          <a:xfrm>
            <a:off x="-1" y="11561"/>
            <a:ext cx="12144777" cy="480060"/>
          </a:xfrm>
        </p:spPr>
        <p:txBody>
          <a:bodyPr/>
          <a:lstStyle/>
          <a:p>
            <a:r>
              <a:rPr lang="en-US" altLang="zh-CN" dirty="0"/>
              <a:t>2.1. </a:t>
            </a:r>
            <a:r>
              <a:rPr lang="zh-CN" altLang="en-US" dirty="0"/>
              <a:t>线性表</a:t>
            </a:r>
          </a:p>
        </p:txBody>
      </p:sp>
      <p:grpSp>
        <p:nvGrpSpPr>
          <p:cNvPr id="3" name="组合 2">
            <a:extLst>
              <a:ext uri="{FF2B5EF4-FFF2-40B4-BE49-F238E27FC236}">
                <a16:creationId xmlns:a16="http://schemas.microsoft.com/office/drawing/2014/main" id="{7A6E9EA5-C126-466D-B163-9072E431B3CE}"/>
              </a:ext>
            </a:extLst>
          </p:cNvPr>
          <p:cNvGrpSpPr/>
          <p:nvPr/>
        </p:nvGrpSpPr>
        <p:grpSpPr>
          <a:xfrm>
            <a:off x="175816" y="1281007"/>
            <a:ext cx="11968960" cy="768559"/>
            <a:chOff x="175816" y="682139"/>
            <a:chExt cx="11968960" cy="768559"/>
          </a:xfrm>
        </p:grpSpPr>
        <p:sp>
          <p:nvSpPr>
            <p:cNvPr id="4" name="矩形 3">
              <a:extLst>
                <a:ext uri="{FF2B5EF4-FFF2-40B4-BE49-F238E27FC236}">
                  <a16:creationId xmlns:a16="http://schemas.microsoft.com/office/drawing/2014/main" id="{1E28E547-5037-4BBE-AB52-74289D764F3C}"/>
                </a:ext>
              </a:extLst>
            </p:cNvPr>
            <p:cNvSpPr/>
            <p:nvPr/>
          </p:nvSpPr>
          <p:spPr>
            <a:xfrm>
              <a:off x="175816" y="682139"/>
              <a:ext cx="11968960" cy="768559"/>
            </a:xfrm>
            <a:prstGeom prst="rect">
              <a:avLst/>
            </a:prstGeom>
            <a:solidFill>
              <a:schemeClr val="tx1">
                <a:lumMod val="95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6E9695C-7BC9-455B-9DE7-1BC0BC5C0641}"/>
                </a:ext>
              </a:extLst>
            </p:cNvPr>
            <p:cNvSpPr txBox="1"/>
            <p:nvPr/>
          </p:nvSpPr>
          <p:spPr>
            <a:xfrm>
              <a:off x="524993" y="851881"/>
              <a:ext cx="1107996"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线性表</a:t>
              </a:r>
            </a:p>
          </p:txBody>
        </p:sp>
        <p:grpSp>
          <p:nvGrpSpPr>
            <p:cNvPr id="6" name="组合 5">
              <a:extLst>
                <a:ext uri="{FF2B5EF4-FFF2-40B4-BE49-F238E27FC236}">
                  <a16:creationId xmlns:a16="http://schemas.microsoft.com/office/drawing/2014/main" id="{5D77220B-B692-4ABF-9443-D46A42728DBA}"/>
                </a:ext>
              </a:extLst>
            </p:cNvPr>
            <p:cNvGrpSpPr/>
            <p:nvPr/>
          </p:nvGrpSpPr>
          <p:grpSpPr>
            <a:xfrm>
              <a:off x="1940765" y="842683"/>
              <a:ext cx="1254346" cy="480060"/>
              <a:chOff x="1940765" y="842683"/>
              <a:chExt cx="1254346" cy="480060"/>
            </a:xfrm>
          </p:grpSpPr>
          <p:sp>
            <p:nvSpPr>
              <p:cNvPr id="28" name="矩形 27">
                <a:extLst>
                  <a:ext uri="{FF2B5EF4-FFF2-40B4-BE49-F238E27FC236}">
                    <a16:creationId xmlns:a16="http://schemas.microsoft.com/office/drawing/2014/main" id="{AC81BD7E-10E6-497B-8404-EC75950476DC}"/>
                  </a:ext>
                </a:extLst>
              </p:cNvPr>
              <p:cNvSpPr/>
              <p:nvPr/>
            </p:nvSpPr>
            <p:spPr>
              <a:xfrm>
                <a:off x="2578269" y="842683"/>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6E8ACDD6-7253-4CC1-9A08-9F6B654619B5}"/>
                  </a:ext>
                </a:extLst>
              </p:cNvPr>
              <p:cNvSpPr/>
              <p:nvPr/>
            </p:nvSpPr>
            <p:spPr>
              <a:xfrm>
                <a:off x="1940765" y="842683"/>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CN" altLang="en-US" sz="1000" dirty="0">
                  <a:solidFill>
                    <a:schemeClr val="accent3">
                      <a:lumMod val="50000"/>
                    </a:schemeClr>
                  </a:solidFill>
                  <a:latin typeface="+mj-ea"/>
                  <a:ea typeface="+mj-ea"/>
                </a:endParaRPr>
              </a:p>
            </p:txBody>
          </p:sp>
        </p:grpSp>
        <p:grpSp>
          <p:nvGrpSpPr>
            <p:cNvPr id="7" name="组合 6">
              <a:extLst>
                <a:ext uri="{FF2B5EF4-FFF2-40B4-BE49-F238E27FC236}">
                  <a16:creationId xmlns:a16="http://schemas.microsoft.com/office/drawing/2014/main" id="{E7E81239-716D-4DCE-B67E-090BAEBCF192}"/>
                </a:ext>
              </a:extLst>
            </p:cNvPr>
            <p:cNvGrpSpPr/>
            <p:nvPr/>
          </p:nvGrpSpPr>
          <p:grpSpPr>
            <a:xfrm>
              <a:off x="3548478" y="844419"/>
              <a:ext cx="1254346" cy="480060"/>
              <a:chOff x="3567796" y="851881"/>
              <a:chExt cx="1254346" cy="480060"/>
            </a:xfrm>
          </p:grpSpPr>
          <p:sp>
            <p:nvSpPr>
              <p:cNvPr id="26" name="矩形 25">
                <a:extLst>
                  <a:ext uri="{FF2B5EF4-FFF2-40B4-BE49-F238E27FC236}">
                    <a16:creationId xmlns:a16="http://schemas.microsoft.com/office/drawing/2014/main" id="{CF3B2246-60BE-4407-8B5B-A659CEBC6D56}"/>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12FE03E-D666-46CF-9C5B-4CE336989CED}"/>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grpSp>
        <p:grpSp>
          <p:nvGrpSpPr>
            <p:cNvPr id="8" name="组合 7">
              <a:extLst>
                <a:ext uri="{FF2B5EF4-FFF2-40B4-BE49-F238E27FC236}">
                  <a16:creationId xmlns:a16="http://schemas.microsoft.com/office/drawing/2014/main" id="{64704546-0577-4063-9F61-8D1357C234C8}"/>
                </a:ext>
              </a:extLst>
            </p:cNvPr>
            <p:cNvGrpSpPr/>
            <p:nvPr/>
          </p:nvGrpSpPr>
          <p:grpSpPr>
            <a:xfrm>
              <a:off x="5156191" y="851881"/>
              <a:ext cx="1254346" cy="480060"/>
              <a:chOff x="3567796" y="851881"/>
              <a:chExt cx="1254346" cy="480060"/>
            </a:xfrm>
          </p:grpSpPr>
          <p:sp>
            <p:nvSpPr>
              <p:cNvPr id="24" name="矩形 23">
                <a:extLst>
                  <a:ext uri="{FF2B5EF4-FFF2-40B4-BE49-F238E27FC236}">
                    <a16:creationId xmlns:a16="http://schemas.microsoft.com/office/drawing/2014/main" id="{957A73E3-C13E-45F5-804C-313D98CD3840}"/>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E7D4A62-5213-4C04-996C-D627E6B26C57}"/>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grpSp>
        <p:grpSp>
          <p:nvGrpSpPr>
            <p:cNvPr id="9" name="组合 8">
              <a:extLst>
                <a:ext uri="{FF2B5EF4-FFF2-40B4-BE49-F238E27FC236}">
                  <a16:creationId xmlns:a16="http://schemas.microsoft.com/office/drawing/2014/main" id="{5FE963DA-523E-4FCD-A4F4-5831503D18C4}"/>
                </a:ext>
              </a:extLst>
            </p:cNvPr>
            <p:cNvGrpSpPr/>
            <p:nvPr/>
          </p:nvGrpSpPr>
          <p:grpSpPr>
            <a:xfrm>
              <a:off x="6762005" y="833486"/>
              <a:ext cx="1254346" cy="480060"/>
              <a:chOff x="3567796" y="851881"/>
              <a:chExt cx="1254346" cy="480060"/>
            </a:xfrm>
          </p:grpSpPr>
          <p:sp>
            <p:nvSpPr>
              <p:cNvPr id="22" name="矩形 21">
                <a:extLst>
                  <a:ext uri="{FF2B5EF4-FFF2-40B4-BE49-F238E27FC236}">
                    <a16:creationId xmlns:a16="http://schemas.microsoft.com/office/drawing/2014/main" id="{7B62D08B-2CFF-46ED-B4D4-4E298C6CB5B1}"/>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555C477-1FA1-4301-9392-35765809D3D3}"/>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3</a:t>
                </a:r>
                <a:endParaRPr lang="zh-CN" altLang="en-US" sz="1000" dirty="0">
                  <a:solidFill>
                    <a:schemeClr val="accent3">
                      <a:lumMod val="50000"/>
                    </a:schemeClr>
                  </a:solidFill>
                  <a:latin typeface="+mj-ea"/>
                  <a:ea typeface="+mj-ea"/>
                </a:endParaRPr>
              </a:p>
            </p:txBody>
          </p:sp>
        </p:grpSp>
        <p:grpSp>
          <p:nvGrpSpPr>
            <p:cNvPr id="10" name="组合 9">
              <a:extLst>
                <a:ext uri="{FF2B5EF4-FFF2-40B4-BE49-F238E27FC236}">
                  <a16:creationId xmlns:a16="http://schemas.microsoft.com/office/drawing/2014/main" id="{6D7A5142-D71F-4BAE-BB9C-837377B6F569}"/>
                </a:ext>
              </a:extLst>
            </p:cNvPr>
            <p:cNvGrpSpPr/>
            <p:nvPr/>
          </p:nvGrpSpPr>
          <p:grpSpPr>
            <a:xfrm>
              <a:off x="8916822" y="833486"/>
              <a:ext cx="1254346" cy="480060"/>
              <a:chOff x="3567796" y="851881"/>
              <a:chExt cx="1254346" cy="480060"/>
            </a:xfrm>
          </p:grpSpPr>
          <p:sp>
            <p:nvSpPr>
              <p:cNvPr id="20" name="矩形 19">
                <a:extLst>
                  <a:ext uri="{FF2B5EF4-FFF2-40B4-BE49-F238E27FC236}">
                    <a16:creationId xmlns:a16="http://schemas.microsoft.com/office/drawing/2014/main" id="{9FEDEE17-6A13-4FED-8522-59444217197C}"/>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E533D60-F6D4-4FCF-BF04-622910CE60CB}"/>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grpSp>
        <p:grpSp>
          <p:nvGrpSpPr>
            <p:cNvPr id="11" name="组合 10">
              <a:extLst>
                <a:ext uri="{FF2B5EF4-FFF2-40B4-BE49-F238E27FC236}">
                  <a16:creationId xmlns:a16="http://schemas.microsoft.com/office/drawing/2014/main" id="{871B6DE6-C542-4CA6-BAA0-CF2B446F1C4E}"/>
                </a:ext>
              </a:extLst>
            </p:cNvPr>
            <p:cNvGrpSpPr/>
            <p:nvPr/>
          </p:nvGrpSpPr>
          <p:grpSpPr>
            <a:xfrm>
              <a:off x="10528570" y="833486"/>
              <a:ext cx="1254346" cy="480060"/>
              <a:chOff x="3567796" y="851881"/>
              <a:chExt cx="1254346" cy="480060"/>
            </a:xfrm>
          </p:grpSpPr>
          <p:sp>
            <p:nvSpPr>
              <p:cNvPr id="18" name="矩形 17">
                <a:extLst>
                  <a:ext uri="{FF2B5EF4-FFF2-40B4-BE49-F238E27FC236}">
                    <a16:creationId xmlns:a16="http://schemas.microsoft.com/office/drawing/2014/main" id="{3623C627-8213-4CD1-B000-18856AF19127}"/>
                  </a:ext>
                </a:extLst>
              </p:cNvPr>
              <p:cNvSpPr/>
              <p:nvPr/>
            </p:nvSpPr>
            <p:spPr>
              <a:xfrm>
                <a:off x="4205300" y="851881"/>
                <a:ext cx="616842"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000" dirty="0">
                    <a:solidFill>
                      <a:schemeClr val="accent3">
                        <a:lumMod val="50000"/>
                      </a:schemeClr>
                    </a:solidFill>
                    <a:latin typeface="+mj-ea"/>
                    <a:ea typeface="+mj-ea"/>
                  </a:rPr>
                  <a:t>null</a:t>
                </a:r>
                <a:endParaRPr lang="zh-CN" altLang="en-US" sz="1000" dirty="0">
                  <a:solidFill>
                    <a:schemeClr val="accent3">
                      <a:lumMod val="50000"/>
                    </a:schemeClr>
                  </a:solidFill>
                  <a:latin typeface="+mj-ea"/>
                  <a:ea typeface="+mj-ea"/>
                </a:endParaRPr>
              </a:p>
            </p:txBody>
          </p:sp>
          <p:sp>
            <p:nvSpPr>
              <p:cNvPr id="19" name="矩形 18">
                <a:extLst>
                  <a:ext uri="{FF2B5EF4-FFF2-40B4-BE49-F238E27FC236}">
                    <a16:creationId xmlns:a16="http://schemas.microsoft.com/office/drawing/2014/main" id="{89DDF9AB-C6DE-4E60-9176-C7468C0A4C70}"/>
                  </a:ext>
                </a:extLst>
              </p:cNvPr>
              <p:cNvSpPr/>
              <p:nvPr/>
            </p:nvSpPr>
            <p:spPr>
              <a:xfrm>
                <a:off x="3567796" y="851881"/>
                <a:ext cx="637504" cy="48006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a:t>
                </a:r>
                <a:endParaRPr lang="en-US" altLang="zh-CN" sz="1000" dirty="0">
                  <a:solidFill>
                    <a:schemeClr val="accent3">
                      <a:lumMod val="50000"/>
                    </a:schemeClr>
                  </a:solidFill>
                  <a:latin typeface="+mj-ea"/>
                  <a:ea typeface="+mj-ea"/>
                </a:endParaRPr>
              </a:p>
              <a:p>
                <a:pPr algn="ctr">
                  <a:buNone/>
                </a:pPr>
                <a:r>
                  <a:rPr lang="zh-CN" altLang="en-US" sz="1000" dirty="0">
                    <a:solidFill>
                      <a:schemeClr val="accent3">
                        <a:lumMod val="50000"/>
                      </a:schemeClr>
                    </a:solidFill>
                    <a:latin typeface="+mj-ea"/>
                    <a:ea typeface="+mj-ea"/>
                  </a:rPr>
                  <a:t>元素</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grpSp>
        <p:cxnSp>
          <p:nvCxnSpPr>
            <p:cNvPr id="12" name="直接箭头连接符 11">
              <a:extLst>
                <a:ext uri="{FF2B5EF4-FFF2-40B4-BE49-F238E27FC236}">
                  <a16:creationId xmlns:a16="http://schemas.microsoft.com/office/drawing/2014/main" id="{7C1FE979-690F-4013-BC0C-858ABC62F85E}"/>
                </a:ext>
              </a:extLst>
            </p:cNvPr>
            <p:cNvCxnSpPr>
              <a:cxnSpLocks/>
              <a:endCxn id="27" idx="1"/>
            </p:cNvCxnSpPr>
            <p:nvPr/>
          </p:nvCxnSpPr>
          <p:spPr>
            <a:xfrm>
              <a:off x="2886690" y="1082713"/>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0D1242A-0581-4A67-BC1F-723326C11DB9}"/>
                </a:ext>
              </a:extLst>
            </p:cNvPr>
            <p:cNvCxnSpPr>
              <a:cxnSpLocks/>
            </p:cNvCxnSpPr>
            <p:nvPr/>
          </p:nvCxnSpPr>
          <p:spPr>
            <a:xfrm>
              <a:off x="4491305"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3B203F6-5973-4ABE-8B7C-8BCFA9BAE58B}"/>
                </a:ext>
              </a:extLst>
            </p:cNvPr>
            <p:cNvCxnSpPr>
              <a:cxnSpLocks/>
            </p:cNvCxnSpPr>
            <p:nvPr/>
          </p:nvCxnSpPr>
          <p:spPr>
            <a:xfrm>
              <a:off x="6072387"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8F4175B-2FFF-4D21-8FD3-3C69B857E1A7}"/>
                </a:ext>
              </a:extLst>
            </p:cNvPr>
            <p:cNvCxnSpPr>
              <a:cxnSpLocks/>
            </p:cNvCxnSpPr>
            <p:nvPr/>
          </p:nvCxnSpPr>
          <p:spPr>
            <a:xfrm>
              <a:off x="8571562" y="1090175"/>
              <a:ext cx="345260" cy="0"/>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8F5FB93-B62D-4B87-A74C-C013E56A69BB}"/>
                </a:ext>
              </a:extLst>
            </p:cNvPr>
            <p:cNvCxnSpPr>
              <a:cxnSpLocks/>
            </p:cNvCxnSpPr>
            <p:nvPr/>
          </p:nvCxnSpPr>
          <p:spPr>
            <a:xfrm>
              <a:off x="9840274" y="1090175"/>
              <a:ext cx="661788" cy="1736"/>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62464F1-803F-4CA1-B57C-CA8C179036CB}"/>
                </a:ext>
              </a:extLst>
            </p:cNvPr>
            <p:cNvCxnSpPr>
              <a:cxnSpLocks/>
            </p:cNvCxnSpPr>
            <p:nvPr/>
          </p:nvCxnSpPr>
          <p:spPr>
            <a:xfrm>
              <a:off x="8090208" y="1090175"/>
              <a:ext cx="425959"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矩形 29">
            <a:extLst>
              <a:ext uri="{FF2B5EF4-FFF2-40B4-BE49-F238E27FC236}">
                <a16:creationId xmlns:a16="http://schemas.microsoft.com/office/drawing/2014/main" id="{302293B6-7CBA-44D3-8BDD-854C79F3EDA1}"/>
              </a:ext>
            </a:extLst>
          </p:cNvPr>
          <p:cNvSpPr/>
          <p:nvPr/>
        </p:nvSpPr>
        <p:spPr>
          <a:xfrm>
            <a:off x="477769" y="2245453"/>
            <a:ext cx="11619783" cy="347133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是最基本、最简单、也是最常用的一种数据结构。一个线性表是 </a:t>
            </a:r>
            <a:r>
              <a:rPr lang="en-US" altLang="zh-CN" sz="1600" dirty="0">
                <a:latin typeface="微软雅黑" panose="020B0503020204020204" pitchFamily="34" charset="-122"/>
                <a:ea typeface="微软雅黑" panose="020B0503020204020204" pitchFamily="34" charset="-122"/>
              </a:rPr>
              <a:t>n </a:t>
            </a:r>
            <a:r>
              <a:rPr lang="zh-CN" altLang="en-US" sz="1600" dirty="0">
                <a:latin typeface="微软雅黑" panose="020B0503020204020204" pitchFamily="34" charset="-122"/>
                <a:ea typeface="微软雅黑" panose="020B0503020204020204" pitchFamily="34" charset="-122"/>
              </a:rPr>
              <a:t>个</a:t>
            </a:r>
            <a:r>
              <a:rPr lang="zh-CN" altLang="en-US" sz="1600" b="1" dirty="0">
                <a:latin typeface="微软雅黑" panose="020B0503020204020204" pitchFamily="34" charset="-122"/>
                <a:ea typeface="微软雅黑" panose="020B0503020204020204" pitchFamily="34" charset="-122"/>
              </a:rPr>
              <a:t>具有相同特性的数据元素的有限序列</a:t>
            </a:r>
            <a:r>
              <a:rPr lang="zh-CN" altLang="en-US" sz="1600"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线性表中</a:t>
            </a:r>
            <a:r>
              <a:rPr lang="zh-CN" altLang="en-US" sz="1600" b="1" dirty="0">
                <a:latin typeface="微软雅黑" panose="020B0503020204020204" pitchFamily="34" charset="-122"/>
                <a:ea typeface="微软雅黑" panose="020B0503020204020204" pitchFamily="34" charset="-122"/>
              </a:rPr>
              <a:t>数据元素之间的关系是一对一的关系</a:t>
            </a:r>
            <a:r>
              <a:rPr lang="zh-CN" altLang="en-US" sz="1600" dirty="0">
                <a:latin typeface="微软雅黑" panose="020B0503020204020204" pitchFamily="34" charset="-122"/>
                <a:ea typeface="微软雅黑" panose="020B0503020204020204" pitchFamily="34" charset="-122"/>
              </a:rPr>
              <a:t>，即除了第一个和最后一个数据元素之外，其它数据元素都是首尾相接的（注意，这句话只适用大部分线性表，而不是全部。比如，循环链表逻辑层次上也是一种线性表（存储层次上属于链式存储），但是把最后一个数据元素的尾指针指向了首位结点）。</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时间有序表、排序表、和频率有序表都可以看做是线性表的应用。如果按照结点到达结构的时间先后，作为确定结点之间关系的，这样一种线性结构称之为时间有序表。例如，在红灯前停下的一长串汽车，最先到达的为首结点，最后到达的为尾结点；在离开时最先到达的汽车将最先离开，最后到达的将最后离开。这些汽车构成理一个队列，实际上就是一个时间有序表。栈和队列都是时间有序表。频率有序表是按照结点的使用频率确定它们之间的相互关系的，而排序表是根据结点的关键字值来加以确定的。</a:t>
            </a:r>
          </a:p>
        </p:txBody>
      </p:sp>
    </p:spTree>
    <p:extLst>
      <p:ext uri="{BB962C8B-B14F-4D97-AF65-F5344CB8AC3E}">
        <p14:creationId xmlns:p14="http://schemas.microsoft.com/office/powerpoint/2010/main" val="29955695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69FF9-912C-41C8-8F31-74085242A096}"/>
              </a:ext>
            </a:extLst>
          </p:cNvPr>
          <p:cNvSpPr>
            <a:spLocks noGrp="1"/>
          </p:cNvSpPr>
          <p:nvPr>
            <p:ph type="title"/>
          </p:nvPr>
        </p:nvSpPr>
        <p:spPr>
          <a:xfrm>
            <a:off x="0" y="11561"/>
            <a:ext cx="12093262" cy="480060"/>
          </a:xfrm>
        </p:spPr>
        <p:txBody>
          <a:bodyPr/>
          <a:lstStyle/>
          <a:p>
            <a:r>
              <a:rPr lang="en-US" altLang="zh-CN" dirty="0"/>
              <a:t>2.2. </a:t>
            </a:r>
            <a:r>
              <a:rPr lang="zh-CN" altLang="en-US" dirty="0"/>
              <a:t>栈</a:t>
            </a:r>
          </a:p>
        </p:txBody>
      </p:sp>
      <p:grpSp>
        <p:nvGrpSpPr>
          <p:cNvPr id="3" name="组合 2">
            <a:extLst>
              <a:ext uri="{FF2B5EF4-FFF2-40B4-BE49-F238E27FC236}">
                <a16:creationId xmlns:a16="http://schemas.microsoft.com/office/drawing/2014/main" id="{994B8C2D-8DD6-4E7D-9FC2-08C99ECBBA65}"/>
              </a:ext>
            </a:extLst>
          </p:cNvPr>
          <p:cNvGrpSpPr/>
          <p:nvPr/>
        </p:nvGrpSpPr>
        <p:grpSpPr>
          <a:xfrm>
            <a:off x="789896" y="1043310"/>
            <a:ext cx="2551054" cy="3416885"/>
            <a:chOff x="171710" y="3058854"/>
            <a:chExt cx="2551054" cy="3416885"/>
          </a:xfrm>
        </p:grpSpPr>
        <p:sp>
          <p:nvSpPr>
            <p:cNvPr id="4" name="矩形 3">
              <a:extLst>
                <a:ext uri="{FF2B5EF4-FFF2-40B4-BE49-F238E27FC236}">
                  <a16:creationId xmlns:a16="http://schemas.microsoft.com/office/drawing/2014/main" id="{78B2EDAD-7007-4FD2-AF9F-83AC6850B183}"/>
                </a:ext>
              </a:extLst>
            </p:cNvPr>
            <p:cNvSpPr/>
            <p:nvPr/>
          </p:nvSpPr>
          <p:spPr>
            <a:xfrm>
              <a:off x="171710" y="3058854"/>
              <a:ext cx="2551054" cy="3416885"/>
            </a:xfrm>
            <a:prstGeom prst="rect">
              <a:avLst/>
            </a:prstGeom>
            <a:solidFill>
              <a:schemeClr val="bg2">
                <a:lumMod val="20000"/>
                <a:lumOff val="80000"/>
              </a:schemeClr>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2D1E310-CC77-47F1-8C49-6BDE08961EA5}"/>
                </a:ext>
              </a:extLst>
            </p:cNvPr>
            <p:cNvSpPr txBox="1"/>
            <p:nvPr/>
          </p:nvSpPr>
          <p:spPr>
            <a:xfrm>
              <a:off x="1224863" y="3088776"/>
              <a:ext cx="492443" cy="461665"/>
            </a:xfrm>
            <a:prstGeom prst="rect">
              <a:avLst/>
            </a:prstGeom>
            <a:noFill/>
          </p:spPr>
          <p:txBody>
            <a:bodyPr wrap="none" rtlCol="0">
              <a:spAutoFit/>
            </a:bodyPr>
            <a:lstStyle/>
            <a:p>
              <a:pPr>
                <a:buNone/>
              </a:pPr>
              <a:r>
                <a:rPr lang="zh-CN" altLang="en-US" sz="2400" b="1" dirty="0">
                  <a:solidFill>
                    <a:srgbClr val="FF0000"/>
                  </a:solidFill>
                  <a:latin typeface="+mj-ea"/>
                  <a:ea typeface="+mj-ea"/>
                </a:rPr>
                <a:t>栈</a:t>
              </a:r>
            </a:p>
          </p:txBody>
        </p:sp>
        <p:grpSp>
          <p:nvGrpSpPr>
            <p:cNvPr id="6" name="组合 5">
              <a:extLst>
                <a:ext uri="{FF2B5EF4-FFF2-40B4-BE49-F238E27FC236}">
                  <a16:creationId xmlns:a16="http://schemas.microsoft.com/office/drawing/2014/main" id="{203D8F74-10F6-4500-A862-88CBE2DD2C66}"/>
                </a:ext>
              </a:extLst>
            </p:cNvPr>
            <p:cNvGrpSpPr/>
            <p:nvPr/>
          </p:nvGrpSpPr>
          <p:grpSpPr>
            <a:xfrm>
              <a:off x="562903" y="4088077"/>
              <a:ext cx="1826654" cy="2209305"/>
              <a:chOff x="652753" y="4088464"/>
              <a:chExt cx="1826654" cy="2209305"/>
            </a:xfrm>
          </p:grpSpPr>
          <p:cxnSp>
            <p:nvCxnSpPr>
              <p:cNvPr id="16" name="直接连接符 15">
                <a:extLst>
                  <a:ext uri="{FF2B5EF4-FFF2-40B4-BE49-F238E27FC236}">
                    <a16:creationId xmlns:a16="http://schemas.microsoft.com/office/drawing/2014/main" id="{2725CD08-21C0-41C8-A062-6C63B8FA8C33}"/>
                  </a:ext>
                </a:extLst>
              </p:cNvPr>
              <p:cNvCxnSpPr>
                <a:cxnSpLocks/>
              </p:cNvCxnSpPr>
              <p:nvPr/>
            </p:nvCxnSpPr>
            <p:spPr>
              <a:xfrm>
                <a:off x="652753" y="4088464"/>
                <a:ext cx="0" cy="2209305"/>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72CCC03-0727-47E7-A1E0-08BFBB0FE40F}"/>
                  </a:ext>
                </a:extLst>
              </p:cNvPr>
              <p:cNvCxnSpPr>
                <a:cxnSpLocks/>
              </p:cNvCxnSpPr>
              <p:nvPr/>
            </p:nvCxnSpPr>
            <p:spPr>
              <a:xfrm>
                <a:off x="2479407" y="4088464"/>
                <a:ext cx="0" cy="2209305"/>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8063EF6-D11A-485C-8EFD-76078027F8BA}"/>
                  </a:ext>
                </a:extLst>
              </p:cNvPr>
              <p:cNvCxnSpPr>
                <a:cxnSpLocks/>
              </p:cNvCxnSpPr>
              <p:nvPr/>
            </p:nvCxnSpPr>
            <p:spPr>
              <a:xfrm flipH="1">
                <a:off x="652753" y="6297769"/>
                <a:ext cx="182665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A96311A0-D3AC-4839-8DE6-105CADC903B1}"/>
                </a:ext>
              </a:extLst>
            </p:cNvPr>
            <p:cNvSpPr/>
            <p:nvPr/>
          </p:nvSpPr>
          <p:spPr>
            <a:xfrm>
              <a:off x="689330" y="5838926"/>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1</a:t>
              </a:r>
              <a:endParaRPr lang="zh-CN" altLang="en-US" sz="1000" dirty="0">
                <a:solidFill>
                  <a:schemeClr val="accent3">
                    <a:lumMod val="50000"/>
                  </a:schemeClr>
                </a:solidFill>
                <a:latin typeface="+mj-ea"/>
                <a:ea typeface="+mj-ea"/>
              </a:endParaRPr>
            </a:p>
          </p:txBody>
        </p:sp>
        <p:sp>
          <p:nvSpPr>
            <p:cNvPr id="8" name="矩形 7">
              <a:extLst>
                <a:ext uri="{FF2B5EF4-FFF2-40B4-BE49-F238E27FC236}">
                  <a16:creationId xmlns:a16="http://schemas.microsoft.com/office/drawing/2014/main" id="{DAA215A7-2BB7-4E20-BB5C-0E69BEDFDCED}"/>
                </a:ext>
              </a:extLst>
            </p:cNvPr>
            <p:cNvSpPr/>
            <p:nvPr/>
          </p:nvSpPr>
          <p:spPr>
            <a:xfrm>
              <a:off x="689330" y="5433694"/>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2</a:t>
              </a:r>
              <a:endParaRPr lang="zh-CN" altLang="en-US" sz="1000" dirty="0">
                <a:solidFill>
                  <a:schemeClr val="accent3">
                    <a:lumMod val="50000"/>
                  </a:schemeClr>
                </a:solidFill>
                <a:latin typeface="+mj-ea"/>
                <a:ea typeface="+mj-ea"/>
              </a:endParaRPr>
            </a:p>
          </p:txBody>
        </p:sp>
        <p:sp>
          <p:nvSpPr>
            <p:cNvPr id="9" name="矩形 8">
              <a:extLst>
                <a:ext uri="{FF2B5EF4-FFF2-40B4-BE49-F238E27FC236}">
                  <a16:creationId xmlns:a16="http://schemas.microsoft.com/office/drawing/2014/main" id="{675F6F9B-7051-4C04-8A78-DB51E72DEC30}"/>
                </a:ext>
              </a:extLst>
            </p:cNvPr>
            <p:cNvSpPr/>
            <p:nvPr/>
          </p:nvSpPr>
          <p:spPr>
            <a:xfrm>
              <a:off x="679039" y="4626247"/>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n</a:t>
              </a:r>
              <a:endParaRPr lang="zh-CN" altLang="en-US" sz="1000" dirty="0">
                <a:solidFill>
                  <a:schemeClr val="accent3">
                    <a:lumMod val="50000"/>
                  </a:schemeClr>
                </a:solidFill>
                <a:latin typeface="+mj-ea"/>
                <a:ea typeface="+mj-ea"/>
              </a:endParaRPr>
            </a:p>
          </p:txBody>
        </p:sp>
        <p:sp>
          <p:nvSpPr>
            <p:cNvPr id="10" name="矩形 9">
              <a:extLst>
                <a:ext uri="{FF2B5EF4-FFF2-40B4-BE49-F238E27FC236}">
                  <a16:creationId xmlns:a16="http://schemas.microsoft.com/office/drawing/2014/main" id="{5856457C-A2B7-4766-B3CA-D49F91B8716A}"/>
                </a:ext>
              </a:extLst>
            </p:cNvPr>
            <p:cNvSpPr/>
            <p:nvPr/>
          </p:nvSpPr>
          <p:spPr>
            <a:xfrm>
              <a:off x="679039" y="4221015"/>
              <a:ext cx="1584092" cy="352008"/>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1000" dirty="0">
                  <a:solidFill>
                    <a:schemeClr val="accent3">
                      <a:lumMod val="50000"/>
                    </a:schemeClr>
                  </a:solidFill>
                  <a:latin typeface="+mj-ea"/>
                  <a:ea typeface="+mj-ea"/>
                </a:rPr>
                <a:t>数据元素 </a:t>
              </a:r>
              <a:r>
                <a:rPr lang="en-US" altLang="zh-CN" sz="1000" dirty="0">
                  <a:solidFill>
                    <a:schemeClr val="accent3">
                      <a:lumMod val="50000"/>
                    </a:schemeClr>
                  </a:solidFill>
                  <a:latin typeface="+mj-ea"/>
                  <a:ea typeface="+mj-ea"/>
                </a:rPr>
                <a:t>n+1</a:t>
              </a:r>
              <a:endParaRPr lang="zh-CN" altLang="en-US" sz="1000" dirty="0">
                <a:solidFill>
                  <a:schemeClr val="accent3">
                    <a:lumMod val="50000"/>
                  </a:schemeClr>
                </a:solidFill>
                <a:latin typeface="+mj-ea"/>
                <a:ea typeface="+mj-ea"/>
              </a:endParaRPr>
            </a:p>
          </p:txBody>
        </p:sp>
        <p:cxnSp>
          <p:nvCxnSpPr>
            <p:cNvPr id="11" name="直接箭头连接符 10">
              <a:extLst>
                <a:ext uri="{FF2B5EF4-FFF2-40B4-BE49-F238E27FC236}">
                  <a16:creationId xmlns:a16="http://schemas.microsoft.com/office/drawing/2014/main" id="{470287E8-8006-42A6-8981-10A0B33AE79B}"/>
                </a:ext>
              </a:extLst>
            </p:cNvPr>
            <p:cNvCxnSpPr>
              <a:cxnSpLocks/>
            </p:cNvCxnSpPr>
            <p:nvPr/>
          </p:nvCxnSpPr>
          <p:spPr>
            <a:xfrm>
              <a:off x="1050696" y="5187416"/>
              <a:ext cx="889260" cy="0"/>
            </a:xfrm>
            <a:prstGeom prst="straightConnector1">
              <a:avLst/>
            </a:prstGeom>
            <a:ln w="19050">
              <a:solidFill>
                <a:schemeClr val="tx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BAE4292-4B97-43C3-A525-F7015EA84A66}"/>
                </a:ext>
              </a:extLst>
            </p:cNvPr>
            <p:cNvSpPr txBox="1"/>
            <p:nvPr/>
          </p:nvSpPr>
          <p:spPr>
            <a:xfrm>
              <a:off x="2029705" y="3556182"/>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入栈</a:t>
              </a:r>
            </a:p>
          </p:txBody>
        </p:sp>
        <p:sp>
          <p:nvSpPr>
            <p:cNvPr id="13" name="文本框 12">
              <a:extLst>
                <a:ext uri="{FF2B5EF4-FFF2-40B4-BE49-F238E27FC236}">
                  <a16:creationId xmlns:a16="http://schemas.microsoft.com/office/drawing/2014/main" id="{62CB2CC2-A473-407C-BF36-EBA4D4A28EE7}"/>
                </a:ext>
              </a:extLst>
            </p:cNvPr>
            <p:cNvSpPr txBox="1"/>
            <p:nvPr/>
          </p:nvSpPr>
          <p:spPr>
            <a:xfrm>
              <a:off x="239737" y="3601237"/>
              <a:ext cx="646331" cy="369332"/>
            </a:xfrm>
            <a:prstGeom prst="rect">
              <a:avLst/>
            </a:prstGeom>
            <a:noFill/>
          </p:spPr>
          <p:txBody>
            <a:bodyPr wrap="none" rtlCol="0">
              <a:spAutoFit/>
            </a:bodyPr>
            <a:lstStyle/>
            <a:p>
              <a:pPr>
                <a:buNone/>
              </a:pPr>
              <a:r>
                <a:rPr lang="zh-CN" altLang="en-US" b="1" dirty="0">
                  <a:solidFill>
                    <a:srgbClr val="7030A0"/>
                  </a:solidFill>
                  <a:latin typeface="微软雅黑" panose="020B0503020204020204" pitchFamily="34" charset="-122"/>
                  <a:ea typeface="微软雅黑" panose="020B0503020204020204" pitchFamily="34" charset="-122"/>
                </a:rPr>
                <a:t>出栈</a:t>
              </a:r>
            </a:p>
          </p:txBody>
        </p:sp>
        <p:sp>
          <p:nvSpPr>
            <p:cNvPr id="14" name="任意多边形: 形状 13">
              <a:extLst>
                <a:ext uri="{FF2B5EF4-FFF2-40B4-BE49-F238E27FC236}">
                  <a16:creationId xmlns:a16="http://schemas.microsoft.com/office/drawing/2014/main" id="{BD7325A2-4039-4BB2-99BA-58EA57633C68}"/>
                </a:ext>
              </a:extLst>
            </p:cNvPr>
            <p:cNvSpPr/>
            <p:nvPr/>
          </p:nvSpPr>
          <p:spPr>
            <a:xfrm>
              <a:off x="1796905" y="3715168"/>
              <a:ext cx="296214" cy="425003"/>
            </a:xfrm>
            <a:custGeom>
              <a:avLst/>
              <a:gdLst>
                <a:gd name="connsiteX0" fmla="*/ 296214 w 296214"/>
                <a:gd name="connsiteY0" fmla="*/ 0 h 425003"/>
                <a:gd name="connsiteX1" fmla="*/ 70834 w 296214"/>
                <a:gd name="connsiteY1" fmla="*/ 128789 h 425003"/>
                <a:gd name="connsiteX2" fmla="*/ 0 w 296214"/>
                <a:gd name="connsiteY2" fmla="*/ 425003 h 425003"/>
              </a:gdLst>
              <a:ahLst/>
              <a:cxnLst>
                <a:cxn ang="0">
                  <a:pos x="connsiteX0" y="connsiteY0"/>
                </a:cxn>
                <a:cxn ang="0">
                  <a:pos x="connsiteX1" y="connsiteY1"/>
                </a:cxn>
                <a:cxn ang="0">
                  <a:pos x="connsiteX2" y="connsiteY2"/>
                </a:cxn>
              </a:cxnLst>
              <a:rect l="l" t="t" r="r" b="b"/>
              <a:pathLst>
                <a:path w="296214" h="425003">
                  <a:moveTo>
                    <a:pt x="296214" y="0"/>
                  </a:moveTo>
                  <a:cubicBezTo>
                    <a:pt x="208208" y="28977"/>
                    <a:pt x="120203" y="57955"/>
                    <a:pt x="70834" y="128789"/>
                  </a:cubicBezTo>
                  <a:cubicBezTo>
                    <a:pt x="21465" y="199623"/>
                    <a:pt x="10732" y="312313"/>
                    <a:pt x="0" y="425003"/>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A42548AA-5F2C-4117-A3A4-C5CD68137A10}"/>
                </a:ext>
              </a:extLst>
            </p:cNvPr>
            <p:cNvSpPr/>
            <p:nvPr/>
          </p:nvSpPr>
          <p:spPr>
            <a:xfrm>
              <a:off x="818111" y="3708728"/>
              <a:ext cx="324307" cy="418564"/>
            </a:xfrm>
            <a:custGeom>
              <a:avLst/>
              <a:gdLst>
                <a:gd name="connsiteX0" fmla="*/ 321971 w 324307"/>
                <a:gd name="connsiteY0" fmla="*/ 418564 h 418564"/>
                <a:gd name="connsiteX1" fmla="*/ 276895 w 324307"/>
                <a:gd name="connsiteY1" fmla="*/ 199623 h 418564"/>
                <a:gd name="connsiteX2" fmla="*/ 0 w 324307"/>
                <a:gd name="connsiteY2" fmla="*/ 0 h 418564"/>
              </a:gdLst>
              <a:ahLst/>
              <a:cxnLst>
                <a:cxn ang="0">
                  <a:pos x="connsiteX0" y="connsiteY0"/>
                </a:cxn>
                <a:cxn ang="0">
                  <a:pos x="connsiteX1" y="connsiteY1"/>
                </a:cxn>
                <a:cxn ang="0">
                  <a:pos x="connsiteX2" y="connsiteY2"/>
                </a:cxn>
              </a:cxnLst>
              <a:rect l="l" t="t" r="r" b="b"/>
              <a:pathLst>
                <a:path w="324307" h="418564">
                  <a:moveTo>
                    <a:pt x="321971" y="418564"/>
                  </a:moveTo>
                  <a:cubicBezTo>
                    <a:pt x="326264" y="343974"/>
                    <a:pt x="330557" y="269384"/>
                    <a:pt x="276895" y="199623"/>
                  </a:cubicBezTo>
                  <a:cubicBezTo>
                    <a:pt x="223233" y="129862"/>
                    <a:pt x="111616" y="64931"/>
                    <a:pt x="0"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232435E0-A6E9-4F84-97B3-CA2F13F8058D}"/>
              </a:ext>
            </a:extLst>
          </p:cNvPr>
          <p:cNvSpPr/>
          <p:nvPr/>
        </p:nvSpPr>
        <p:spPr>
          <a:xfrm>
            <a:off x="3527022" y="929502"/>
            <a:ext cx="8339069" cy="305275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是一种</a:t>
            </a:r>
            <a:r>
              <a:rPr lang="zh-CN" altLang="en-US" sz="1600" b="1" dirty="0">
                <a:latin typeface="微软雅黑" panose="020B0503020204020204" pitchFamily="34" charset="-122"/>
                <a:ea typeface="微软雅黑" panose="020B0503020204020204" pitchFamily="34" charset="-122"/>
              </a:rPr>
              <a:t>运算受限的线性表</a:t>
            </a:r>
            <a:r>
              <a:rPr lang="zh-CN" altLang="en-US" sz="1600" dirty="0">
                <a:latin typeface="微软雅黑" panose="020B0503020204020204" pitchFamily="34" charset="-122"/>
                <a:ea typeface="微软雅黑" panose="020B0503020204020204" pitchFamily="34" charset="-122"/>
              </a:rPr>
              <a:t>。其限制是仅允许在表的一端进行插入和删除运算。这一端被称为栈顶，相对地，把另一端称为栈底。向一个栈插入新元素又称作进栈、入栈或压栈，它是把新元素放到栈顶元素的上面，使之成为新的栈顶元素；从一个栈删除元素又称作出栈或退栈，它是把栈顶元素删除掉，使其相邻的元素成为新的栈顶元素。</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600" b="1" dirty="0">
                <a:latin typeface="微软雅黑" panose="020B0503020204020204" pitchFamily="34" charset="-122"/>
                <a:ea typeface="微软雅黑" panose="020B0503020204020204" pitchFamily="34" charset="-122"/>
              </a:rPr>
              <a:t>只能在一端进行插入和删除操作的特殊线性表</a:t>
            </a:r>
            <a:r>
              <a:rPr lang="zh-CN" altLang="en-US" sz="1600" dirty="0">
                <a:latin typeface="微软雅黑" panose="020B0503020204020204" pitchFamily="34" charset="-122"/>
                <a:ea typeface="微软雅黑" panose="020B0503020204020204" pitchFamily="34" charset="-122"/>
              </a:rPr>
              <a:t>。它按照先进后出的原则存储数据，先进入的数据被压入栈底，最后的数据在栈顶，需要读数据的时候从栈顶开始弹出数据（最后一个数据被第一个读出来）。栈具有记忆作用，对栈的插入与删除操作中，不需要改变栈底指针。故栈又称为后进先出（</a:t>
            </a:r>
            <a:r>
              <a:rPr lang="en-US" altLang="zh-CN" sz="1600" dirty="0">
                <a:latin typeface="微软雅黑" panose="020B0503020204020204" pitchFamily="34" charset="-122"/>
                <a:ea typeface="微软雅黑" panose="020B0503020204020204" pitchFamily="34" charset="-122"/>
              </a:rPr>
              <a:t>LIFO—last in first out</a:t>
            </a:r>
            <a:r>
              <a:rPr lang="zh-CN" altLang="en-US" sz="1600" dirty="0">
                <a:latin typeface="微软雅黑" panose="020B0503020204020204" pitchFamily="34" charset="-122"/>
                <a:ea typeface="微软雅黑" panose="020B0503020204020204" pitchFamily="34" charset="-122"/>
              </a:rPr>
              <a:t>）线性表。</a:t>
            </a:r>
          </a:p>
        </p:txBody>
      </p:sp>
    </p:spTree>
    <p:extLst>
      <p:ext uri="{BB962C8B-B14F-4D97-AF65-F5344CB8AC3E}">
        <p14:creationId xmlns:p14="http://schemas.microsoft.com/office/powerpoint/2010/main" val="2566553903"/>
      </p:ext>
    </p:extLst>
  </p:cSld>
  <p:clrMapOvr>
    <a:masterClrMapping/>
  </p:clrMapOvr>
  <p:transition>
    <p:fade/>
  </p:transition>
</p:sld>
</file>

<file path=ppt/theme/theme1.xml><?xml version="1.0" encoding="utf-8"?>
<a:theme xmlns:a="http://schemas.openxmlformats.org/drawingml/2006/main" name="1. 项目和软件项目导论">
  <a:themeElements>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fontScheme name="1-00534_SarahHowel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spDef>
    <a:lnDef>
      <a:spPr bwMode="auto">
        <a:xfrm>
          <a:off x="0" y="0"/>
          <a:ext cx="1" cy="1"/>
        </a:xfrm>
        <a:custGeom>
          <a:avLst/>
          <a:gdLst/>
          <a:ahLst/>
          <a:cxnLst/>
          <a:rect l="0" t="0" r="0" b="0"/>
          <a:pathLst/>
        </a:custGeom>
        <a:gradFill rotWithShape="0">
          <a:gsLst>
            <a:gs pos="0">
              <a:schemeClr val="folHlink">
                <a:gamma/>
                <a:shade val="54118"/>
                <a:invGamma/>
              </a:schemeClr>
            </a:gs>
            <a:gs pos="50000">
              <a:schemeClr val="folHlink"/>
            </a:gs>
            <a:gs pos="100000">
              <a:schemeClr val="folHlink">
                <a:gamma/>
                <a:shade val="54118"/>
                <a:invGamma/>
              </a:schemeClr>
            </a:gs>
          </a:gsLst>
          <a:lin ang="2700000" scaled="1"/>
        </a:gradFill>
        <a:ln w="12700" cap="flat" cmpd="sng" algn="ctr">
          <a:solidFill>
            <a:schemeClr val="folHlink"/>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solidFill>
              <a:schemeClr val="tx1"/>
            </a:solidFill>
            <a:effectLst>
              <a:outerShdw blurRad="38100" dist="38100" dir="2700000" algn="tl">
                <a:srgbClr val="000000">
                  <a:alpha val="43137"/>
                </a:srgbClr>
              </a:outerShdw>
            </a:effectLst>
            <a:latin typeface="Segoe Semibold" pitchFamily="34" charset="0"/>
          </a:defRPr>
        </a:defPPr>
      </a:lstStyle>
    </a:lnDef>
  </a:objectDefaults>
  <a:extraClrSchemeLst>
    <a:extraClrScheme>
      <a:clrScheme name="1-00534_SarahHowell 1">
        <a:dk1>
          <a:srgbClr val="000000"/>
        </a:dk1>
        <a:lt1>
          <a:srgbClr val="FFFFFF"/>
        </a:lt1>
        <a:dk2>
          <a:srgbClr val="00478E"/>
        </a:dk2>
        <a:lt2>
          <a:srgbClr val="FFCC29"/>
        </a:lt2>
        <a:accent1>
          <a:srgbClr val="FCEB98"/>
        </a:accent1>
        <a:accent2>
          <a:srgbClr val="FA7438"/>
        </a:accent2>
        <a:accent3>
          <a:srgbClr val="AAB1C6"/>
        </a:accent3>
        <a:accent4>
          <a:srgbClr val="DADADA"/>
        </a:accent4>
        <a:accent5>
          <a:srgbClr val="FDF3CA"/>
        </a:accent5>
        <a:accent6>
          <a:srgbClr val="E36832"/>
        </a:accent6>
        <a:hlink>
          <a:srgbClr val="66CC66"/>
        </a:hlink>
        <a:folHlink>
          <a:srgbClr val="66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sample_dark">
  <a:themeElements>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ample_dark 1">
        <a:dk1>
          <a:srgbClr val="969696"/>
        </a:dk1>
        <a:lt1>
          <a:srgbClr val="FFFFFF"/>
        </a:lt1>
        <a:dk2>
          <a:srgbClr val="005E5C"/>
        </a:dk2>
        <a:lt2>
          <a:srgbClr val="DAEEA2"/>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
      <a:clrScheme name="5_sample_dark 2">
        <a:dk1>
          <a:srgbClr val="969696"/>
        </a:dk1>
        <a:lt1>
          <a:srgbClr val="FFFFFF"/>
        </a:lt1>
        <a:dk2>
          <a:srgbClr val="003399"/>
        </a:dk2>
        <a:lt2>
          <a:srgbClr val="85D9F7"/>
        </a:lt2>
        <a:accent1>
          <a:srgbClr val="5AB14B"/>
        </a:accent1>
        <a:accent2>
          <a:srgbClr val="2F7ADF"/>
        </a:accent2>
        <a:accent3>
          <a:srgbClr val="AAADCA"/>
        </a:accent3>
        <a:accent4>
          <a:srgbClr val="DADADA"/>
        </a:accent4>
        <a:accent5>
          <a:srgbClr val="B5D5B1"/>
        </a:accent5>
        <a:accent6>
          <a:srgbClr val="2A6ECA"/>
        </a:accent6>
        <a:hlink>
          <a:srgbClr val="8A52C8"/>
        </a:hlink>
        <a:folHlink>
          <a:srgbClr val="C48352"/>
        </a:folHlink>
      </a:clrScheme>
      <a:clrMap bg1="dk2" tx1="lt1" bg2="dk1" tx2="lt2" accent1="accent1" accent2="accent2" accent3="accent3" accent4="accent4" accent5="accent5" accent6="accent6" hlink="hlink" folHlink="folHlink"/>
    </a:extraClrScheme>
    <a:extraClrScheme>
      <a:clrScheme name="5_sample_dark 3">
        <a:dk1>
          <a:srgbClr val="969696"/>
        </a:dk1>
        <a:lt1>
          <a:srgbClr val="FFFFFF"/>
        </a:lt1>
        <a:dk2>
          <a:srgbClr val="331A82"/>
        </a:dk2>
        <a:lt2>
          <a:srgbClr val="CFB5F5"/>
        </a:lt2>
        <a:accent1>
          <a:srgbClr val="557FE7"/>
        </a:accent1>
        <a:accent2>
          <a:srgbClr val="218CB7"/>
        </a:accent2>
        <a:accent3>
          <a:srgbClr val="ADABC1"/>
        </a:accent3>
        <a:accent4>
          <a:srgbClr val="DADADA"/>
        </a:accent4>
        <a:accent5>
          <a:srgbClr val="B4C0F1"/>
        </a:accent5>
        <a:accent6>
          <a:srgbClr val="1D7EA6"/>
        </a:accent6>
        <a:hlink>
          <a:srgbClr val="7B2B9B"/>
        </a:hlink>
        <a:folHlink>
          <a:srgbClr val="3EB2AC"/>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fd7d7bed-114e-464c-a4f1-01a512005949" Revision="1" Stencil="System.MyShapes" StencilVersion="1.0"/>
</Control>
</file>

<file path=customXml/item10.xml><?xml version="1.0" encoding="utf-8"?>
<Control xmlns="http://schemas.microsoft.com/VisualStudio/2011/storyboarding/control">
  <Id Name="System.Storyboarding.Annotation.CallOut" Revision="1" Stencil="System.Storyboarding.Annotation" StencilVersion="0.1"/>
</Control>
</file>

<file path=customXml/item11.xml><?xml version="1.0" encoding="utf-8"?>
<Control xmlns="http://schemas.microsoft.com/VisualStudio/2011/storyboarding/control">
  <Id Name="System.Storyboarding.Annotation.CallOut" Revision="1" Stencil="System.Storyboarding.Annotation" StencilVersion="0.1"/>
</Control>
</file>

<file path=customXml/item12.xml><?xml version="1.0" encoding="utf-8"?>
<Control xmlns="http://schemas.microsoft.com/VisualStudio/2011/storyboarding/control">
  <Id Name="System.Storyboarding.Annotation.CallOut" Revision="1" Stencil="System.Storyboarding.Annotation" StencilVersion="0.1"/>
</Control>
</file>

<file path=customXml/item13.xml><?xml version="1.0" encoding="utf-8"?>
<Control xmlns="http://schemas.microsoft.com/VisualStudio/2011/storyboarding/control">
  <Id Name="System.Storyboarding.Annotation.CallOut" Revision="1" Stencil="System.Storyboarding.Annotation" StencilVersion="0.1"/>
</Control>
</file>

<file path=customXml/item14.xml><?xml version="1.0" encoding="utf-8"?>
<Control xmlns="http://schemas.microsoft.com/VisualStudio/2011/storyboarding/control">
  <Id Name="fd7d7bed-114e-464c-a4f1-01a512005949" Revision="1" Stencil="System.MyShapes" StencilVersion="1.0"/>
</Control>
</file>

<file path=customXml/item15.xml><?xml version="1.0" encoding="utf-8"?>
<Control xmlns="http://schemas.microsoft.com/VisualStudio/2011/storyboarding/control">
  <Id Name="System.Storyboarding.Annotation.CallOut" Revision="1" Stencil="System.Storyboarding.Annotation" StencilVersion="0.1"/>
</Control>
</file>

<file path=customXml/item16.xml><?xml version="1.0" encoding="utf-8"?>
<Control xmlns="http://schemas.microsoft.com/VisualStudio/2011/storyboarding/control">
  <Id Name="fd7d7bed-114e-464c-a4f1-01a512005949" Revision="1" Stencil="System.MyShapes" StencilVersion="1.0"/>
</Control>
</file>

<file path=customXml/item17.xml><?xml version="1.0" encoding="utf-8"?>
<Control xmlns="http://schemas.microsoft.com/VisualStudio/2011/storyboarding/control">
  <Id Name="fd7d7bed-114e-464c-a4f1-01a512005949" Revision="1" Stencil="System.MyShapes" StencilVersion="1.0"/>
</Control>
</file>

<file path=customXml/item2.xml><?xml version="1.0" encoding="utf-8"?>
<Control xmlns="http://schemas.microsoft.com/VisualStudio/2011/storyboarding/control">
  <Id Name="fd7d7bed-114e-464c-a4f1-01a512005949" Revision="1" Stencil="System.MyShapes" StencilVersion="1.0"/>
</Control>
</file>

<file path=customXml/item3.xml><?xml version="1.0" encoding="utf-8"?>
<Control xmlns="http://schemas.microsoft.com/VisualStudio/2011/storyboarding/control">
  <Id Name="System.Storyboarding.Annotation.CallOut" Revision="1" Stencil="System.Storyboarding.Annotation" StencilVersion="0.1"/>
</Control>
</file>

<file path=customXml/item4.xml><?xml version="1.0" encoding="utf-8"?>
<Control xmlns="http://schemas.microsoft.com/VisualStudio/2011/storyboarding/control">
  <Id Name="fd7d7bed-114e-464c-a4f1-01a512005949" Revision="1" Stencil="System.MyShapes" StencilVersion="1.0"/>
</Control>
</file>

<file path=customXml/item5.xml><?xml version="1.0" encoding="utf-8"?>
<Control xmlns="http://schemas.microsoft.com/VisualStudio/2011/storyboarding/control">
  <Id Name="System.Storyboarding.Annotation.CallOut" Revision="1" Stencil="System.Storyboarding.Annotation" StencilVersion="0.1"/>
</Control>
</file>

<file path=customXml/item6.xml><?xml version="1.0" encoding="utf-8"?>
<Control xmlns="http://schemas.microsoft.com/VisualStudio/2011/storyboarding/control">
  <Id Name="fd7d7bed-114e-464c-a4f1-01a512005949" Revision="1" Stencil="System.MyShapes" StencilVersion="1.0"/>
</Control>
</file>

<file path=customXml/item7.xml><?xml version="1.0" encoding="utf-8"?>
<Control xmlns="http://schemas.microsoft.com/VisualStudio/2011/storyboarding/control">
  <Id Name="fd7d7bed-114e-464c-a4f1-01a512005949" Revision="1" Stencil="System.MyShapes" StencilVersion="1.0"/>
</Control>
</file>

<file path=customXml/item8.xml><?xml version="1.0" encoding="utf-8"?>
<Control xmlns="http://schemas.microsoft.com/VisualStudio/2011/storyboarding/control">
  <Id Name="fd7d7bed-114e-464c-a4f1-01a512005949" Revision="1" Stencil="System.MyShapes" StencilVersion="1.0"/>
</Control>
</file>

<file path=customXml/item9.xml><?xml version="1.0" encoding="utf-8"?>
<Control xmlns="http://schemas.microsoft.com/VisualStudio/2011/storyboarding/control">
  <Id Name="System.Storyboarding.Annotation.CallOut" Revision="1" Stencil="System.Storyboarding.Annotation" StencilVersion="0.1"/>
</Control>
</file>

<file path=customXml/itemProps1.xml><?xml version="1.0" encoding="utf-8"?>
<ds:datastoreItem xmlns:ds="http://schemas.openxmlformats.org/officeDocument/2006/customXml" ds:itemID="{158667AA-298E-4F63-B1F1-2C37467E3E32}">
  <ds:schemaRefs>
    <ds:schemaRef ds:uri="http://schemas.microsoft.com/VisualStudio/2011/storyboarding/control"/>
  </ds:schemaRefs>
</ds:datastoreItem>
</file>

<file path=customXml/itemProps10.xml><?xml version="1.0" encoding="utf-8"?>
<ds:datastoreItem xmlns:ds="http://schemas.openxmlformats.org/officeDocument/2006/customXml" ds:itemID="{1A26D75E-B4B7-43C2-A06B-2FC1ACBD8525}">
  <ds:schemaRefs>
    <ds:schemaRef ds:uri="http://schemas.microsoft.com/VisualStudio/2011/storyboarding/control"/>
  </ds:schemaRefs>
</ds:datastoreItem>
</file>

<file path=customXml/itemProps11.xml><?xml version="1.0" encoding="utf-8"?>
<ds:datastoreItem xmlns:ds="http://schemas.openxmlformats.org/officeDocument/2006/customXml" ds:itemID="{8E5221CD-FF8C-4A63-ADFC-4B7045976099}">
  <ds:schemaRefs>
    <ds:schemaRef ds:uri="http://schemas.microsoft.com/VisualStudio/2011/storyboarding/control"/>
  </ds:schemaRefs>
</ds:datastoreItem>
</file>

<file path=customXml/itemProps12.xml><?xml version="1.0" encoding="utf-8"?>
<ds:datastoreItem xmlns:ds="http://schemas.openxmlformats.org/officeDocument/2006/customXml" ds:itemID="{5369D5E6-DB87-4EB6-8BEE-1D0FAE924A2D}">
  <ds:schemaRefs>
    <ds:schemaRef ds:uri="http://schemas.microsoft.com/VisualStudio/2011/storyboarding/control"/>
  </ds:schemaRefs>
</ds:datastoreItem>
</file>

<file path=customXml/itemProps13.xml><?xml version="1.0" encoding="utf-8"?>
<ds:datastoreItem xmlns:ds="http://schemas.openxmlformats.org/officeDocument/2006/customXml" ds:itemID="{334FED19-B99C-48AC-B40E-F3F3CF36DB32}">
  <ds:schemaRefs>
    <ds:schemaRef ds:uri="http://schemas.microsoft.com/VisualStudio/2011/storyboarding/control"/>
  </ds:schemaRefs>
</ds:datastoreItem>
</file>

<file path=customXml/itemProps14.xml><?xml version="1.0" encoding="utf-8"?>
<ds:datastoreItem xmlns:ds="http://schemas.openxmlformats.org/officeDocument/2006/customXml" ds:itemID="{7B295EC3-07CA-41C2-9869-18F61116E346}">
  <ds:schemaRefs>
    <ds:schemaRef ds:uri="http://schemas.microsoft.com/VisualStudio/2011/storyboarding/control"/>
  </ds:schemaRefs>
</ds:datastoreItem>
</file>

<file path=customXml/itemProps15.xml><?xml version="1.0" encoding="utf-8"?>
<ds:datastoreItem xmlns:ds="http://schemas.openxmlformats.org/officeDocument/2006/customXml" ds:itemID="{5DBC4386-D284-44ED-AED2-AB2AFDDAD0D6}">
  <ds:schemaRefs>
    <ds:schemaRef ds:uri="http://schemas.microsoft.com/VisualStudio/2011/storyboarding/control"/>
  </ds:schemaRefs>
</ds:datastoreItem>
</file>

<file path=customXml/itemProps16.xml><?xml version="1.0" encoding="utf-8"?>
<ds:datastoreItem xmlns:ds="http://schemas.openxmlformats.org/officeDocument/2006/customXml" ds:itemID="{AC813363-8B85-41BF-97AE-BF937443F473}">
  <ds:schemaRefs>
    <ds:schemaRef ds:uri="http://schemas.microsoft.com/VisualStudio/2011/storyboarding/control"/>
  </ds:schemaRefs>
</ds:datastoreItem>
</file>

<file path=customXml/itemProps17.xml><?xml version="1.0" encoding="utf-8"?>
<ds:datastoreItem xmlns:ds="http://schemas.openxmlformats.org/officeDocument/2006/customXml" ds:itemID="{099AAFD0-8B28-4058-8E04-C2AA8AFB65D7}">
  <ds:schemaRefs>
    <ds:schemaRef ds:uri="http://schemas.microsoft.com/VisualStudio/2011/storyboarding/control"/>
  </ds:schemaRefs>
</ds:datastoreItem>
</file>

<file path=customXml/itemProps2.xml><?xml version="1.0" encoding="utf-8"?>
<ds:datastoreItem xmlns:ds="http://schemas.openxmlformats.org/officeDocument/2006/customXml" ds:itemID="{0155EDD1-A632-43E7-A942-CC030CFCCF2B}">
  <ds:schemaRefs>
    <ds:schemaRef ds:uri="http://schemas.microsoft.com/VisualStudio/2011/storyboarding/control"/>
  </ds:schemaRefs>
</ds:datastoreItem>
</file>

<file path=customXml/itemProps3.xml><?xml version="1.0" encoding="utf-8"?>
<ds:datastoreItem xmlns:ds="http://schemas.openxmlformats.org/officeDocument/2006/customXml" ds:itemID="{A4A69718-B6FB-4684-A95C-E1986F395F08}">
  <ds:schemaRefs>
    <ds:schemaRef ds:uri="http://schemas.microsoft.com/VisualStudio/2011/storyboarding/control"/>
  </ds:schemaRefs>
</ds:datastoreItem>
</file>

<file path=customXml/itemProps4.xml><?xml version="1.0" encoding="utf-8"?>
<ds:datastoreItem xmlns:ds="http://schemas.openxmlformats.org/officeDocument/2006/customXml" ds:itemID="{3536A963-C7F2-4767-8AA2-35F7E53CBACC}">
  <ds:schemaRefs>
    <ds:schemaRef ds:uri="http://schemas.microsoft.com/VisualStudio/2011/storyboarding/control"/>
  </ds:schemaRefs>
</ds:datastoreItem>
</file>

<file path=customXml/itemProps5.xml><?xml version="1.0" encoding="utf-8"?>
<ds:datastoreItem xmlns:ds="http://schemas.openxmlformats.org/officeDocument/2006/customXml" ds:itemID="{AD33B132-6E7D-4C8E-9110-11D974FB5DBE}">
  <ds:schemaRefs>
    <ds:schemaRef ds:uri="http://schemas.microsoft.com/VisualStudio/2011/storyboarding/control"/>
  </ds:schemaRefs>
</ds:datastoreItem>
</file>

<file path=customXml/itemProps6.xml><?xml version="1.0" encoding="utf-8"?>
<ds:datastoreItem xmlns:ds="http://schemas.openxmlformats.org/officeDocument/2006/customXml" ds:itemID="{D945E7F3-8EB5-469C-B8F2-FEECA4D1AB1A}">
  <ds:schemaRefs>
    <ds:schemaRef ds:uri="http://schemas.microsoft.com/VisualStudio/2011/storyboarding/control"/>
  </ds:schemaRefs>
</ds:datastoreItem>
</file>

<file path=customXml/itemProps7.xml><?xml version="1.0" encoding="utf-8"?>
<ds:datastoreItem xmlns:ds="http://schemas.openxmlformats.org/officeDocument/2006/customXml" ds:itemID="{75F11FAA-A827-445C-B524-3E7AA700428A}">
  <ds:schemaRefs>
    <ds:schemaRef ds:uri="http://schemas.microsoft.com/VisualStudio/2011/storyboarding/control"/>
  </ds:schemaRefs>
</ds:datastoreItem>
</file>

<file path=customXml/itemProps8.xml><?xml version="1.0" encoding="utf-8"?>
<ds:datastoreItem xmlns:ds="http://schemas.openxmlformats.org/officeDocument/2006/customXml" ds:itemID="{21F1D921-8251-4032-BF26-4E5B1DFC8CC9}">
  <ds:schemaRefs>
    <ds:schemaRef ds:uri="http://schemas.microsoft.com/VisualStudio/2011/storyboarding/control"/>
  </ds:schemaRefs>
</ds:datastoreItem>
</file>

<file path=customXml/itemProps9.xml><?xml version="1.0" encoding="utf-8"?>
<ds:datastoreItem xmlns:ds="http://schemas.openxmlformats.org/officeDocument/2006/customXml" ds:itemID="{27991C0B-5C2F-43F9-BBDF-2B445247E16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2012-普通讲义模版 16：9</Template>
  <TotalTime>9729</TotalTime>
  <Words>6768</Words>
  <Application>Microsoft Office PowerPoint</Application>
  <PresentationFormat>宽屏</PresentationFormat>
  <Paragraphs>697</Paragraphs>
  <Slides>79</Slides>
  <Notes>14</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79</vt:i4>
      </vt:variant>
    </vt:vector>
  </HeadingPairs>
  <TitlesOfParts>
    <vt:vector size="92" baseType="lpstr">
      <vt:lpstr>Segoe</vt:lpstr>
      <vt:lpstr>Segoe Semibold</vt:lpstr>
      <vt:lpstr>黑体</vt:lpstr>
      <vt:lpstr>宋体</vt:lpstr>
      <vt:lpstr>微软雅黑</vt:lpstr>
      <vt:lpstr>Arial</vt:lpstr>
      <vt:lpstr>Franklin Gothic Book</vt:lpstr>
      <vt:lpstr>Franklin Gothic Medium</vt:lpstr>
      <vt:lpstr>Times New Roman</vt:lpstr>
      <vt:lpstr>Wingdings</vt:lpstr>
      <vt:lpstr>1. 项目和软件项目导论</vt:lpstr>
      <vt:lpstr>自定义设计方案</vt:lpstr>
      <vt:lpstr>5_sample_dark</vt:lpstr>
      <vt:lpstr>C# 数据结构与算法</vt:lpstr>
      <vt:lpstr>PowerPoint 演示文稿</vt:lpstr>
      <vt:lpstr>课程资源说明</vt:lpstr>
      <vt:lpstr>课程资源说明：成为 GitHub 会员</vt:lpstr>
      <vt:lpstr>1. 概论.数据和数据结构</vt:lpstr>
      <vt:lpstr>1. 概论.算法</vt:lpstr>
      <vt:lpstr>2. 基础数据结构</vt:lpstr>
      <vt:lpstr>2.1. 线性表</vt:lpstr>
      <vt:lpstr>2.2. 栈</vt:lpstr>
      <vt:lpstr>2.3. 队列</vt:lpstr>
      <vt:lpstr>2.4. 树</vt:lpstr>
      <vt:lpstr>2.5. 图</vt:lpstr>
      <vt:lpstr>PowerPoint 演示文稿</vt:lpstr>
      <vt:lpstr>3. C# 中常见的数据结构</vt:lpstr>
      <vt:lpstr>3.1. C# 集合入门</vt:lpstr>
      <vt:lpstr>3.1.1. IEnumerable</vt:lpstr>
      <vt:lpstr>3.1.1. IEnumerable （续） </vt:lpstr>
      <vt:lpstr>3.1.2. IEnumerable&lt;T&gt;  </vt:lpstr>
      <vt:lpstr>3.1.2. IEnumerable&lt;T&gt;（续）</vt:lpstr>
      <vt:lpstr>PowerPoint 演示文稿</vt:lpstr>
      <vt:lpstr>3.1.3. ICollection&lt;T&gt;</vt:lpstr>
      <vt:lpstr>3.1.3.1. ICollection&lt;T&gt;：两个立方体对象相同（相等）的概念</vt:lpstr>
      <vt:lpstr>3.1.3.2. ICollection&lt;T&gt;：自定义立方体对象集合</vt:lpstr>
      <vt:lpstr>3.1.3.3. ICollection&lt;T&gt;：立方体集合数据处理的一些例子</vt:lpstr>
      <vt:lpstr>PowerPoint 演示文稿</vt:lpstr>
      <vt:lpstr>3.1.4. IList </vt:lpstr>
      <vt:lpstr>3.1.5. IList&lt;T&gt; </vt:lpstr>
      <vt:lpstr>2.1.5. IList&lt;T&gt; （续）</vt:lpstr>
      <vt:lpstr>3.1.5.1. IList&lt;T&gt; 的一些常规应用</vt:lpstr>
      <vt:lpstr>3.1.5.1. IList&lt;T&gt; 的一些常规应用（续）</vt:lpstr>
      <vt:lpstr>3.1.5.2. List&lt;T&gt; 的扩展方法</vt:lpstr>
      <vt:lpstr>PowerPoint 演示文稿</vt:lpstr>
      <vt:lpstr>3.1.6. IDictionary  与 IDictionary&lt;T&gt;</vt:lpstr>
      <vt:lpstr>3.1.6.1. IDictionary</vt:lpstr>
      <vt:lpstr>3.1.6.1. IDictionary（续）</vt:lpstr>
      <vt:lpstr>3.1.6.2. IDictionary&lt;T&gt;</vt:lpstr>
      <vt:lpstr>3.1.6.2. IDictionary&lt;T&gt; （续）</vt:lpstr>
      <vt:lpstr>PowerPoint 演示文稿</vt:lpstr>
      <vt:lpstr>3.1.8. 哈希表</vt:lpstr>
      <vt:lpstr>3.1.8. 哈希表（续）</vt:lpstr>
      <vt:lpstr>3.1.8.1. 字典和哈希表</vt:lpstr>
      <vt:lpstr>3.2. 顺序表</vt:lpstr>
      <vt:lpstr>3.3. 链表：LinkedList&lt;T&gt;  </vt:lpstr>
      <vt:lpstr>3.3. 链表：LinkedList&lt;T&gt; （续）</vt:lpstr>
      <vt:lpstr>3.3. 链表：LinkedList&lt;T&gt; （续）</vt:lpstr>
      <vt:lpstr>3.4. 栈：Stack&lt;T&gt;</vt:lpstr>
      <vt:lpstr>3.4. 栈：Stack&lt;T&gt;（续）</vt:lpstr>
      <vt:lpstr>3.4.1. 栈的应用：汉诺问题模拟</vt:lpstr>
      <vt:lpstr>3.4.1. 栈的应用：汉诺塔问题模拟（续）</vt:lpstr>
      <vt:lpstr>3.5. 队列：Queue&lt;T&gt;</vt:lpstr>
      <vt:lpstr>3.5. 队列：Queue&lt;T&gt;  （续）</vt:lpstr>
      <vt:lpstr>4. 二叉树：树建模与节点插入、查找、删除和遍历算法</vt:lpstr>
      <vt:lpstr>4.1. 二叉树代码建模</vt:lpstr>
      <vt:lpstr>4.2. 二叉树节点 插入 的处理模型</vt:lpstr>
      <vt:lpstr>4.2.1. 二叉树节点插入的处理模型的实现</vt:lpstr>
      <vt:lpstr>4.3. 二叉树节点 查询 的处理模型与实现</vt:lpstr>
      <vt:lpstr>4.4. 二叉树节点 删除 的处理模型</vt:lpstr>
      <vt:lpstr>4.4.1. 删除叶子节点</vt:lpstr>
      <vt:lpstr>4.4.2. 删除带有一个子节点的节点</vt:lpstr>
      <vt:lpstr>4.4.3. 删除带有两个个子节点的节点</vt:lpstr>
      <vt:lpstr>4.5. 二叉树 遍历 的处理模型</vt:lpstr>
      <vt:lpstr>4.5.1. 先序遍历</vt:lpstr>
      <vt:lpstr>4.5.2. 中序遍历</vt:lpstr>
      <vt:lpstr>4.5.3. 后序遍历</vt:lpstr>
      <vt:lpstr>4.5.4. 深度优先遍历</vt:lpstr>
      <vt:lpstr>4.5.5. 宽度优先遍历</vt:lpstr>
      <vt:lpstr>5. 图与相关的算法</vt:lpstr>
      <vt:lpstr>5.1. 邻接矩阵表示法</vt:lpstr>
      <vt:lpstr>5.2.邻接表表示法</vt:lpstr>
      <vt:lpstr>5.2.邻接表表示法（续）</vt:lpstr>
      <vt:lpstr>5.3. 图的代码模型（邻接表结构）</vt:lpstr>
      <vt:lpstr>5.4. 图的构建 </vt:lpstr>
      <vt:lpstr>5.5. 图的深度遍历 </vt:lpstr>
      <vt:lpstr>5.6. 图的宽度优先遍历</vt:lpstr>
      <vt:lpstr>6.1. 分析和练习（1） ：十字路口交通调度模拟</vt:lpstr>
      <vt:lpstr>6.2. 综合分析与练习（2）：二叉树与投资模式</vt:lpstr>
      <vt:lpstr>6.3. 综合分析与练习（3）</vt:lpstr>
      <vt:lpstr>6.4. 综合分析与练习（4）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跨平台软件开发技术</dc:title>
  <dc:creator>Pan Chengjun</dc:creator>
  <cp:keywords>跨平台,Android,Apple iOS,Windows</cp:keywords>
  <cp:lastModifiedBy>Chengjun Pan</cp:lastModifiedBy>
  <cp:revision>370</cp:revision>
  <dcterms:created xsi:type="dcterms:W3CDTF">2012-10-30T03:00:41Z</dcterms:created>
  <dcterms:modified xsi:type="dcterms:W3CDTF">2019-11-29T04:06:42Z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PSDescription">
    <vt:lpwstr>针对BDM，介绍利用SPS，Exchange，LCS搭建高校交流与协作平台解决方案。</vt:lpwstr>
  </property>
  <property fmtid="{D5CDD505-2E9C-101B-9397-08002B2CF9AE}" pid="3" name="Owner">
    <vt:lpwstr>Mebius Huang</vt:lpwstr>
  </property>
  <property fmtid="{D5CDD505-2E9C-101B-9397-08002B2CF9AE}" pid="4" name="Status">
    <vt:lpwstr>最终</vt:lpwstr>
  </property>
  <property fmtid="{D5CDD505-2E9C-101B-9397-08002B2CF9AE}" pid="5" name="Level">
    <vt:lpwstr>L100</vt:lpwstr>
  </property>
  <property fmtid="{D5CDD505-2E9C-101B-9397-08002B2CF9AE}" pid="6" name="Tfs.IsStoryboard">
    <vt:bool>true</vt:bool>
  </property>
</Properties>
</file>